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6" r:id="rId2"/>
    <p:sldId id="482" r:id="rId3"/>
    <p:sldId id="767" r:id="rId4"/>
    <p:sldId id="768" r:id="rId5"/>
    <p:sldId id="775" r:id="rId6"/>
    <p:sldId id="769" r:id="rId7"/>
    <p:sldId id="770" r:id="rId8"/>
    <p:sldId id="771" r:id="rId9"/>
    <p:sldId id="776" r:id="rId10"/>
    <p:sldId id="772" r:id="rId11"/>
    <p:sldId id="779" r:id="rId12"/>
    <p:sldId id="777" r:id="rId13"/>
    <p:sldId id="773" r:id="rId14"/>
    <p:sldId id="778" r:id="rId15"/>
    <p:sldId id="7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7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E2012-E1A2-DC44-883D-33AF1CE2B9DD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412D-9C0A-4646-B706-36D4888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2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A753E-0681-CC4F-B649-7103B1E958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A753E-0681-CC4F-B649-7103B1E958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4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9BEB90-674F-1447-B3F8-4CFBF936A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rcRect t="7728" b="7728"/>
          <a:stretch/>
        </p:blipFill>
        <p:spPr>
          <a:xfrm>
            <a:off x="0" y="0"/>
            <a:ext cx="12192000" cy="6865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CDD74-C530-F042-8A7A-DED3D150B1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95097"/>
            <a:ext cx="9144000" cy="11938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DC0B4-F2B8-314E-B30E-06A30B69A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809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Todays Topic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64DA758-FE6A-1046-9C4F-4EFE5404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A7046A0-2B1E-D44D-9239-9ECBFC1A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7D"/>
                </a:solidFill>
              </a:defRPr>
            </a:lvl1pPr>
          </a:lstStyle>
          <a:p>
            <a:pPr algn="r"/>
            <a:r>
              <a:rPr lang="en-US"/>
              <a:t>Presenter: Scott A. Campbell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7481553-1F40-004A-BB16-C157AFE1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fld id="{F3476FE5-2A74-9E46-9BAB-711D495194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563456D-58C5-934B-A393-4BE485ADC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7114" y="1101197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F1C09BB0-22CB-3727-D8F6-6F38B7CC9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90" t="362" r="-530" b="29876"/>
          <a:stretch>
            <a:fillRect/>
          </a:stretch>
        </p:blipFill>
        <p:spPr>
          <a:xfrm>
            <a:off x="1" y="2527300"/>
            <a:ext cx="4522063" cy="4330701"/>
          </a:xfrm>
          <a:prstGeom prst="rect">
            <a:avLst/>
          </a:prstGeom>
        </p:spPr>
      </p:pic>
      <p:pic>
        <p:nvPicPr>
          <p:cNvPr id="8" name="图片 2" descr="文本&#10;&#10;描述已自动生成">
            <a:extLst>
              <a:ext uri="{FF2B5EF4-FFF2-40B4-BE49-F238E27FC236}">
                <a16:creationId xmlns:a16="http://schemas.microsoft.com/office/drawing/2014/main" id="{CD01E948-6682-58C3-557F-0F72597F2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588" y="106399"/>
            <a:ext cx="2919412" cy="10443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E585-A560-881F-0252-AA90BBA1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139"/>
            <a:ext cx="10515600" cy="4919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45CA69-47DD-A455-2485-AA2F36B3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1268"/>
            <a:ext cx="4114800" cy="365125"/>
          </a:xfrm>
        </p:spPr>
        <p:txBody>
          <a:bodyPr/>
          <a:lstStyle/>
          <a:p>
            <a:r>
              <a:rPr lang="en-CA"/>
              <a:t>www.sino-exchange.org</a:t>
            </a:r>
            <a:endParaRPr lang="en-C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B3C3F9-7D12-4845-D45D-152D45CF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CA"/>
              <a:t>Presenter: Scott A. Campbell</a:t>
            </a:r>
            <a:endParaRPr lang="en-C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B38550B-99AE-F116-2438-400F0C7C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8340" y="6351268"/>
            <a:ext cx="655320" cy="365125"/>
          </a:xfrm>
        </p:spPr>
        <p:txBody>
          <a:bodyPr/>
          <a:lstStyle>
            <a:lvl1pPr algn="ctr">
              <a:defRPr/>
            </a:lvl1pPr>
          </a:lstStyle>
          <a:p>
            <a:fld id="{008F7F27-B1B8-2643-8CC3-0E1BE95CDD06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7ECF12B-CBF7-208F-1DF0-F65E7867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99"/>
            <a:ext cx="10515600" cy="104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329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ool Background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261632F-D110-546A-4F27-ABE31D026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0" y="1833855"/>
            <a:ext cx="12192000" cy="5024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图片 2" descr="文本&#10;&#10;描述已自动生成">
            <a:extLst>
              <a:ext uri="{FF2B5EF4-FFF2-40B4-BE49-F238E27FC236}">
                <a16:creationId xmlns:a16="http://schemas.microsoft.com/office/drawing/2014/main" id="{A4322B6B-271C-9F43-9D09-9FB2EB0837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588" y="106399"/>
            <a:ext cx="2919412" cy="1044342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276434-3F15-95F0-1E94-970CA9C8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1268"/>
            <a:ext cx="4114800" cy="365125"/>
          </a:xfrm>
        </p:spPr>
        <p:txBody>
          <a:bodyPr/>
          <a:lstStyle/>
          <a:p>
            <a:r>
              <a:rPr lang="en-CA"/>
              <a:t>www.sino-exchange.org</a:t>
            </a:r>
            <a:endParaRPr lang="en-CN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5649C4-51A7-E4F4-26D0-9817C86F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10312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CA"/>
              <a:t>Presenter: Scott A. Campbell</a:t>
            </a:r>
            <a:endParaRPr lang="en-C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DE901B-60B0-E5D8-529D-265A702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8340" y="6351268"/>
            <a:ext cx="655320" cy="365125"/>
          </a:xfrm>
        </p:spPr>
        <p:txBody>
          <a:bodyPr/>
          <a:lstStyle>
            <a:lvl1pPr algn="ctr">
              <a:defRPr/>
            </a:lvl1pPr>
          </a:lstStyle>
          <a:p>
            <a:fld id="{008F7F27-B1B8-2643-8CC3-0E1BE95CDD06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CCD815E-BE12-B6B7-5B04-62BDA320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99"/>
            <a:ext cx="10515600" cy="104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44658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Learning Modul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14D8-668C-D941-B054-C7F42D69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 b="1" i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Module #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01D2-AC45-6342-934F-039A38430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 this learning module we will learn about…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30C61-F11E-334C-B3CA-FE525488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E1F09-1929-9345-B0B7-D539DB4A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FFFF00"/>
                </a:solidFill>
              </a:defRPr>
            </a:lvl1pPr>
          </a:lstStyle>
          <a:p>
            <a:pPr algn="r"/>
            <a:r>
              <a:rPr lang="en-US"/>
              <a:t>Presenter: Scott A. Campbell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93C4C-3198-4444-B887-3D69CEE1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F3476FE5-2A74-9E46-9BAB-711D49519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2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view Section Header">
    <p:bg>
      <p:bgPr>
        <a:solidFill>
          <a:srgbClr val="000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14D8-668C-D941-B054-C7F42D69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Review: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01D2-AC45-6342-934F-039A3843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30C61-F11E-334C-B3CA-FE525488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E1F09-1929-9345-B0B7-D539DB4A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FFFF00"/>
                </a:solidFill>
              </a:defRPr>
            </a:lvl1pPr>
          </a:lstStyle>
          <a:p>
            <a:pPr algn="r"/>
            <a:r>
              <a:rPr lang="en-US"/>
              <a:t>Presenter: Scott A. Campbell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93C4C-3198-4444-B887-3D69CEE1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F3476FE5-2A74-9E46-9BAB-711D49519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5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arning Objectives">
    <p:bg>
      <p:bgPr>
        <a:solidFill>
          <a:srgbClr val="000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14D8-668C-D941-B054-C7F42D69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13143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Learning Objectives: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01D2-AC45-6342-934F-039A3843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41171"/>
            <a:ext cx="10515600" cy="324847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C29E39F-C38A-4C48-A729-1F69C898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B9E2FF-EB7E-8E48-8AAA-9B30FAD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algn="r"/>
            <a:r>
              <a:rPr lang="en-US" b="1"/>
              <a:t>Presenter: Scott A. Campbell</a:t>
            </a:r>
            <a:endParaRPr lang="en-US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DAF5B-517E-0840-9AAA-08089E9C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F3476FE5-2A74-9E46-9BAB-711D49519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 Section Header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14D8-668C-D941-B054-C7F42D69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112575"/>
                </a:solidFill>
              </a:defRPr>
            </a:lvl1pPr>
          </a:lstStyle>
          <a:p>
            <a:r>
              <a:rPr lang="en-US" dirty="0"/>
              <a:t>Introduction to: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01D2-AC45-6342-934F-039A3843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1257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EE2E698-9B2F-354C-80F5-FFBC0428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7A93E80-DF47-4248-90EB-9620B5D5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pPr algn="r"/>
            <a:r>
              <a:rPr lang="en-US"/>
              <a:t>Presenter: Scott A. Campbell</a:t>
            </a:r>
            <a:endParaRPr lang="en-US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A90FF3F-81C5-4545-8DBB-FE080A2A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fld id="{F3476FE5-2A74-9E46-9BAB-711D49519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DA86A-DD6B-0443-B757-E97E1A0C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267"/>
            <a:ext cx="10515600" cy="4974696"/>
          </a:xfrm>
        </p:spPr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  <a:lvl2pPr>
              <a:defRPr>
                <a:solidFill>
                  <a:srgbClr val="00007D"/>
                </a:solidFill>
              </a:defRPr>
            </a:lvl2pPr>
            <a:lvl3pPr>
              <a:defRPr>
                <a:solidFill>
                  <a:srgbClr val="00007D"/>
                </a:solidFill>
              </a:defRPr>
            </a:lvl3pPr>
            <a:lvl4pPr>
              <a:defRPr>
                <a:solidFill>
                  <a:srgbClr val="00007D"/>
                </a:solidFill>
              </a:defRPr>
            </a:lvl4pPr>
            <a:lvl5pPr>
              <a:defRPr>
                <a:solidFill>
                  <a:srgbClr val="00007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C81F0-74D2-B340-96B8-B5663EC6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740A0-00EB-2B4E-82C8-CD44FB71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pPr algn="r"/>
            <a:r>
              <a:rPr lang="en-US"/>
              <a:t>Presenter: Scott A. Campbell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B362-B72A-F54D-BF6C-A626A058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fld id="{F3476FE5-2A74-9E46-9BAB-711D49519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7999E4-E21F-FA4E-A607-BD37AA5C1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082" y="152400"/>
            <a:ext cx="10252718" cy="829734"/>
          </a:xfrm>
        </p:spPr>
        <p:txBody>
          <a:bodyPr>
            <a:no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Todays topic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F5ECD4-95EF-1A46-9675-CF97053F6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3230" y="152400"/>
            <a:ext cx="837785" cy="8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1E44-104A-FE48-A126-B40B9B3D3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4957763"/>
          </a:xfrm>
        </p:spPr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  <a:lvl2pPr>
              <a:defRPr>
                <a:solidFill>
                  <a:srgbClr val="00007D"/>
                </a:solidFill>
              </a:defRPr>
            </a:lvl2pPr>
            <a:lvl3pPr>
              <a:defRPr>
                <a:solidFill>
                  <a:srgbClr val="00007D"/>
                </a:solidFill>
              </a:defRPr>
            </a:lvl3pPr>
            <a:lvl4pPr>
              <a:defRPr>
                <a:solidFill>
                  <a:srgbClr val="00007D"/>
                </a:solidFill>
              </a:defRPr>
            </a:lvl4pPr>
            <a:lvl5pPr>
              <a:defRPr>
                <a:solidFill>
                  <a:srgbClr val="00007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94019-02E1-104B-977B-938A20FF5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</p:spPr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  <a:lvl2pPr>
              <a:defRPr>
                <a:solidFill>
                  <a:srgbClr val="00007D"/>
                </a:solidFill>
              </a:defRPr>
            </a:lvl2pPr>
            <a:lvl3pPr>
              <a:defRPr>
                <a:solidFill>
                  <a:srgbClr val="00007D"/>
                </a:solidFill>
              </a:defRPr>
            </a:lvl3pPr>
            <a:lvl4pPr>
              <a:defRPr>
                <a:solidFill>
                  <a:srgbClr val="00007D"/>
                </a:solidFill>
              </a:defRPr>
            </a:lvl4pPr>
            <a:lvl5pPr>
              <a:defRPr>
                <a:solidFill>
                  <a:srgbClr val="00007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D94C4-5384-8146-B0EB-5FDB93CC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38489-F0DC-9541-9B26-B75768A2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7D"/>
                </a:solidFill>
              </a:defRPr>
            </a:lvl1pPr>
          </a:lstStyle>
          <a:p>
            <a:pPr algn="r"/>
            <a:r>
              <a:rPr lang="en-US"/>
              <a:t>Presenter: Scott A. Campbell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64096-0335-F34D-8DCC-2FA02B3A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fld id="{F3476FE5-2A74-9E46-9BAB-711D49519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28797-0DB2-9E4C-B0F5-37A406B2C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082" y="152400"/>
            <a:ext cx="10252718" cy="829734"/>
          </a:xfrm>
        </p:spPr>
        <p:txBody>
          <a:bodyPr>
            <a:no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Todays topic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54B383-BF6E-F148-B747-75C0D0396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3230" y="152400"/>
            <a:ext cx="837785" cy="8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0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3A1D6-0710-1B46-8BE4-404FF247E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98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B89AA-0887-4144-A24B-222F797A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22474"/>
            <a:ext cx="5157787" cy="4124325"/>
          </a:xfrm>
        </p:spPr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  <a:lvl2pPr>
              <a:defRPr>
                <a:solidFill>
                  <a:srgbClr val="00007D"/>
                </a:solidFill>
              </a:defRPr>
            </a:lvl2pPr>
            <a:lvl3pPr>
              <a:defRPr>
                <a:solidFill>
                  <a:srgbClr val="00007D"/>
                </a:solidFill>
              </a:defRPr>
            </a:lvl3pPr>
            <a:lvl4pPr>
              <a:defRPr>
                <a:solidFill>
                  <a:srgbClr val="00007D"/>
                </a:solidFill>
              </a:defRPr>
            </a:lvl4pPr>
            <a:lvl5pPr>
              <a:defRPr>
                <a:solidFill>
                  <a:srgbClr val="00007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EA175-26C4-6B4C-8A19-EC99D9E6C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8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37C75-503D-0048-BC3C-C21E8E34F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2475"/>
            <a:ext cx="5183188" cy="4124324"/>
          </a:xfrm>
        </p:spPr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  <a:lvl2pPr>
              <a:defRPr>
                <a:solidFill>
                  <a:srgbClr val="00007D"/>
                </a:solidFill>
              </a:defRPr>
            </a:lvl2pPr>
            <a:lvl3pPr>
              <a:defRPr>
                <a:solidFill>
                  <a:srgbClr val="00007D"/>
                </a:solidFill>
              </a:defRPr>
            </a:lvl3pPr>
            <a:lvl4pPr>
              <a:defRPr>
                <a:solidFill>
                  <a:srgbClr val="00007D"/>
                </a:solidFill>
              </a:defRPr>
            </a:lvl4pPr>
            <a:lvl5pPr>
              <a:defRPr>
                <a:solidFill>
                  <a:srgbClr val="00007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3E1A0-582B-8741-93F4-7DAEAFC0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833B-CE77-9C43-B461-45C4D33A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007D"/>
                </a:solidFill>
              </a:defRPr>
            </a:lvl1pPr>
          </a:lstStyle>
          <a:p>
            <a:pPr algn="r"/>
            <a:r>
              <a:rPr lang="en-US"/>
              <a:t>Presenter: Scott A. Campbell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F2846-E063-B649-B04F-15225A80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fld id="{F3476FE5-2A74-9E46-9BAB-711D49519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4E0302-D1AE-494D-B3BA-EF237FC69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082" y="152400"/>
            <a:ext cx="10252718" cy="829734"/>
          </a:xfrm>
        </p:spPr>
        <p:txBody>
          <a:bodyPr>
            <a:no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Todays topic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52B243-7FB6-C647-AAC9-4AEA97C69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3230" y="152400"/>
            <a:ext cx="837785" cy="8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0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E7048D-A404-D148-BE47-7A48A9DB7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082" y="152400"/>
            <a:ext cx="10252718" cy="829734"/>
          </a:xfrm>
        </p:spPr>
        <p:txBody>
          <a:bodyPr>
            <a:no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Todays topic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E749F-587E-AA40-8102-1036CDC04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3230" y="152400"/>
            <a:ext cx="837785" cy="83778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AE39D-A098-2349-9470-285B691E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7DFE-6401-7F4D-82F3-1DF8445C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pPr algn="r"/>
            <a:r>
              <a:rPr lang="en-US"/>
              <a:t>Presenter: Scott A. Campbell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026D6-5D73-9C46-BB06-77BE9391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7D"/>
                </a:solidFill>
              </a:defRPr>
            </a:lvl1pPr>
          </a:lstStyle>
          <a:p>
            <a:fld id="{F3476FE5-2A74-9E46-9BAB-711D49519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20747-20B7-EF40-AC35-4E7A38CC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B8081-842A-4E46-970F-6EF2BB19B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10550-BA15-AC43-9A7B-F5E3A18F7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4C2D9-DB6B-014F-9C25-D1CD645E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Presenter: Scott A. Campbell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3013-6F21-F643-A9D2-02568DD90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55920" y="6356350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FC4823-0D3A-944C-9802-BD9117D20F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5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9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3EE9-0341-524F-BF32-C4297D11F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September STEM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CF7E4-0458-D749-84C5-9C0A1FB35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Lab Part 3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Data Collection 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FDFC-3879-314B-B9B6-691D37EB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5D8-AA06-B046-9997-15B42123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112575"/>
                </a:solidFill>
              </a:rPr>
              <a:t>Presenter: Scott A. Campbell</a:t>
            </a:r>
            <a:endParaRPr lang="en-US" dirty="0">
              <a:solidFill>
                <a:srgbClr val="112575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2B62-5915-644A-9C9D-1EEC14D2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2179-5670-FED2-3339-1823E18F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Using the values for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‘displacement’</a:t>
            </a:r>
            <a:r>
              <a:rPr lang="en-CA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(e.g., the distance traveled towards the target), and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‘deviation’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(e.g., the distance the plane went off course) you can calculate the total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‘distance’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flown. Then using the value for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‘distance’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‘time’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you can calculate the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‘speed’</a:t>
            </a:r>
            <a:r>
              <a:rPr lang="en-CA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of your mini jet.</a:t>
            </a:r>
            <a:br>
              <a:rPr lang="en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使用 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“位移”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（例如，飞向目标的距离）和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“偏差”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（例如飞机偏离航线的距离）的值，可以计算飞行的总距离。然后用这个值可以计算出飞机的速度。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8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142179-5670-FED2-3339-1823E18F7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2267"/>
                <a:ext cx="10515600" cy="31132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3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To calculate the actual </a:t>
                </a:r>
                <a:r>
                  <a:rPr lang="en-CA" sz="32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‘distance’</a:t>
                </a:r>
                <a:r>
                  <a:rPr lang="en-CA" sz="3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flown, you can use </a:t>
                </a:r>
                <a:r>
                  <a:rPr lang="en-CA" sz="32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‘Pythagoreans theorem’ </a:t>
                </a:r>
                <a:r>
                  <a:rPr lang="en-CA" sz="3200" i="1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CA" sz="3200" b="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CA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CA" sz="3200" b="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CA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CA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3200" i="1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en-CA" sz="3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where </a:t>
                </a:r>
                <a:r>
                  <a:rPr lang="en-CA" sz="32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‘a’</a:t>
                </a:r>
                <a:r>
                  <a:rPr lang="en-CA" sz="3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equal to the </a:t>
                </a:r>
                <a:r>
                  <a:rPr lang="en-CA" sz="32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‘displacement’</a:t>
                </a:r>
                <a:r>
                  <a:rPr lang="en-CA" sz="3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CA" sz="32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‘b’</a:t>
                </a:r>
                <a:r>
                  <a:rPr lang="en-CA" sz="3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equal to the </a:t>
                </a:r>
                <a:r>
                  <a:rPr lang="en-CA" sz="32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‘deviation’</a:t>
                </a:r>
                <a:r>
                  <a:rPr lang="en-CA" sz="3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and </a:t>
                </a:r>
                <a:r>
                  <a:rPr lang="en-CA" sz="32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‘c’</a:t>
                </a:r>
                <a:r>
                  <a:rPr lang="en-CA" sz="3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equal to the total </a:t>
                </a:r>
                <a:r>
                  <a:rPr lang="en-CA" sz="32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‘distance’</a:t>
                </a:r>
                <a:r>
                  <a:rPr lang="en-CA" sz="3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flown. </a:t>
                </a:r>
              </a:p>
              <a:p>
                <a:pPr marL="0" indent="0">
                  <a:buNone/>
                </a:pPr>
                <a:b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要计算实际飞行的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“距离”</a:t>
                </a:r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，可以使用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“勾股定理”</a:t>
                </a:r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（即</a:t>
                </a:r>
                <a:r>
                  <a:rPr lang="en-CA" sz="2400" b="1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CA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CA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CA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CA" sz="2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CA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），其中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CA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等于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“位移”</a:t>
                </a:r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CA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等于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“偏差”</a:t>
                </a:r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CA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等于飞行的总</a:t>
                </a:r>
                <a:r>
                  <a:rPr lang="zh-CN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“距离”</a:t>
                </a:r>
                <a:r>
                  <a:rPr lang="zh-CN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endParaRPr lang="en-CA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142179-5670-FED2-3339-1823E18F7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2267"/>
                <a:ext cx="10515600" cy="3113255"/>
              </a:xfrm>
              <a:blipFill>
                <a:blip r:embed="rId2"/>
                <a:stretch>
                  <a:fillRect l="-1568" t="-4065" r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2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142179-5670-FED2-3339-1823E18F7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2268"/>
                <a:ext cx="10515600" cy="16078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To calculate the actual </a:t>
                </a:r>
                <a:r>
                  <a:rPr lang="en-CA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‘distance’</a:t>
                </a:r>
                <a: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flown, you can use </a:t>
                </a:r>
                <a:r>
                  <a:rPr lang="en-CA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‘Pythagoreans theorem’ </a:t>
                </a:r>
                <a:r>
                  <a:rPr lang="en-CA" sz="2400" i="1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CA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2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CA" sz="24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400" i="1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where </a:t>
                </a:r>
                <a:r>
                  <a:rPr lang="en-CA" sz="24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‘a’</a:t>
                </a:r>
                <a: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equal to the </a:t>
                </a:r>
                <a:r>
                  <a:rPr lang="en-CA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‘displacement’</a:t>
                </a:r>
                <a: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CA" sz="24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‘b’</a:t>
                </a:r>
                <a: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equal to the </a:t>
                </a:r>
                <a:r>
                  <a:rPr lang="en-CA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‘deviation’</a:t>
                </a:r>
                <a: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and </a:t>
                </a:r>
                <a:r>
                  <a:rPr lang="en-CA" sz="2400" i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‘c’</a:t>
                </a:r>
                <a: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equal to the total </a:t>
                </a:r>
                <a:r>
                  <a:rPr lang="en-CA" sz="2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‘distance’</a:t>
                </a:r>
                <a:r>
                  <a:rPr lang="en-CA" sz="2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flown. </a:t>
                </a:r>
              </a:p>
              <a:p>
                <a:pPr marL="0" indent="0">
                  <a:buNone/>
                </a:pPr>
                <a:br>
                  <a:rPr lang="en-CA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要计算实际飞行的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“距离”</a:t>
                </a:r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，可以使用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“勾股定理”</a:t>
                </a:r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（即</a:t>
                </a:r>
                <a:r>
                  <a:rPr lang="en-CA" sz="1400" b="1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CA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CA" sz="1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CA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CA" sz="1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CA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CA" sz="1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），其中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CA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等于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“位移”</a:t>
                </a:r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CA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等于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“偏差”</a:t>
                </a:r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CA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等于飞行的总</a:t>
                </a:r>
                <a:r>
                  <a:rPr lang="zh-CN" sz="14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“距离”</a:t>
                </a:r>
                <a:r>
                  <a:rPr lang="zh-CN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endParaRPr lang="en-CA" sz="16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142179-5670-FED2-3339-1823E18F7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2268"/>
                <a:ext cx="10515600" cy="1607839"/>
              </a:xfrm>
              <a:blipFill>
                <a:blip r:embed="rId2"/>
                <a:stretch>
                  <a:fillRect l="-965" t="-4688" r="-1809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AC0CBD-6F25-7E7D-8CD4-D77981C08207}"/>
                  </a:ext>
                </a:extLst>
              </p:cNvPr>
              <p:cNvSpPr txBox="1"/>
              <p:nvPr/>
            </p:nvSpPr>
            <p:spPr>
              <a:xfrm>
                <a:off x="838200" y="2810107"/>
                <a:ext cx="5879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AC0CBD-6F25-7E7D-8CD4-D77981C08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0107"/>
                <a:ext cx="58793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AC629B-6103-C836-FF5B-90EB86799AB9}"/>
                  </a:ext>
                </a:extLst>
              </p:cNvPr>
              <p:cNvSpPr txBox="1"/>
              <p:nvPr/>
            </p:nvSpPr>
            <p:spPr>
              <a:xfrm>
                <a:off x="838200" y="3327133"/>
                <a:ext cx="5879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−3.6</m:t>
                          </m:r>
                        </m:e>
                        <m:sup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17.4</m:t>
                          </m:r>
                        </m:e>
                        <m:sup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AC629B-6103-C836-FF5B-90EB86799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27133"/>
                <a:ext cx="58793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341C4A-FE18-8EAA-69FC-6F9610D71F8F}"/>
                  </a:ext>
                </a:extLst>
              </p:cNvPr>
              <p:cNvSpPr txBox="1"/>
              <p:nvPr/>
            </p:nvSpPr>
            <p:spPr>
              <a:xfrm>
                <a:off x="838200" y="4361185"/>
                <a:ext cx="5879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12.96</m:t>
                      </m:r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302.76</m:t>
                      </m:r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341C4A-FE18-8EAA-69FC-6F9610D71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61185"/>
                <a:ext cx="5879304" cy="461665"/>
              </a:xfrm>
              <a:prstGeom prst="rect">
                <a:avLst/>
              </a:prstGeom>
              <a:blipFill>
                <a:blip r:embed="rId5"/>
                <a:stretch>
                  <a:fillRect l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B0DFC-8497-A36D-572F-5D55E03DC46C}"/>
                  </a:ext>
                </a:extLst>
              </p:cNvPr>
              <p:cNvSpPr txBox="1"/>
              <p:nvPr/>
            </p:nvSpPr>
            <p:spPr>
              <a:xfrm>
                <a:off x="838201" y="3844159"/>
                <a:ext cx="5879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−3.6</m:t>
                          </m:r>
                        </m:e>
                      </m:d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−3.6</m:t>
                          </m:r>
                        </m:e>
                      </m:d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17.4</m:t>
                          </m:r>
                        </m:e>
                      </m:d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17.4</m:t>
                          </m:r>
                        </m:e>
                      </m:d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B0DFC-8497-A36D-572F-5D55E03DC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844159"/>
                <a:ext cx="58793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331E9E-5A1A-3AE3-B236-69976697C050}"/>
                  </a:ext>
                </a:extLst>
              </p:cNvPr>
              <p:cNvSpPr txBox="1"/>
              <p:nvPr/>
            </p:nvSpPr>
            <p:spPr>
              <a:xfrm>
                <a:off x="838200" y="4878211"/>
                <a:ext cx="5879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315.72</m:t>
                      </m:r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CA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331E9E-5A1A-3AE3-B236-69976697C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8211"/>
                <a:ext cx="5879304" cy="461665"/>
              </a:xfrm>
              <a:prstGeom prst="rect">
                <a:avLst/>
              </a:prstGeom>
              <a:blipFill>
                <a:blip r:embed="rId7"/>
                <a:stretch>
                  <a:fillRect l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331AE1-4729-D086-BA0B-B9700E915950}"/>
                  </a:ext>
                </a:extLst>
              </p:cNvPr>
              <p:cNvSpPr txBox="1"/>
              <p:nvPr/>
            </p:nvSpPr>
            <p:spPr>
              <a:xfrm>
                <a:off x="838200" y="5395237"/>
                <a:ext cx="5879304" cy="512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CA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CA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315.72</m:t>
                          </m:r>
                        </m:e>
                      </m:rad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CA" sz="24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331AE1-4729-D086-BA0B-B9700E915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95237"/>
                <a:ext cx="5879304" cy="5127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880BE8-C53C-94CD-09DD-085972C81665}"/>
                  </a:ext>
                </a:extLst>
              </p:cNvPr>
              <p:cNvSpPr txBox="1"/>
              <p:nvPr/>
            </p:nvSpPr>
            <p:spPr>
              <a:xfrm>
                <a:off x="838200" y="5963303"/>
                <a:ext cx="5879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17.76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CA" sz="2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CA" sz="24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880BE8-C53C-94CD-09DD-085972C81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63303"/>
                <a:ext cx="5879304" cy="461665"/>
              </a:xfrm>
              <a:prstGeom prst="rect">
                <a:avLst/>
              </a:prstGeom>
              <a:blipFill>
                <a:blip r:embed="rId9"/>
                <a:stretch>
                  <a:fillRect l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FA1BD9F-89B5-E23E-5E30-58CEEE2B5498}"/>
              </a:ext>
            </a:extLst>
          </p:cNvPr>
          <p:cNvSpPr txBox="1"/>
          <p:nvPr/>
        </p:nvSpPr>
        <p:spPr>
          <a:xfrm>
            <a:off x="6367346" y="3059329"/>
            <a:ext cx="4986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7D"/>
                </a:solidFill>
              </a:rPr>
              <a:t>∴ the total </a:t>
            </a:r>
            <a:r>
              <a:rPr lang="en-C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‘distance’</a:t>
            </a:r>
            <a:r>
              <a:rPr lang="en-CA" sz="2800" dirty="0">
                <a:solidFill>
                  <a:srgbClr val="00007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flown by the </a:t>
            </a:r>
            <a:r>
              <a:rPr lang="en-C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‘mini jet’</a:t>
            </a:r>
            <a:r>
              <a:rPr lang="en-CA" sz="2800" dirty="0">
                <a:solidFill>
                  <a:srgbClr val="00007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is equal to </a:t>
            </a:r>
            <a:r>
              <a:rPr lang="en-C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17.76m</a:t>
            </a:r>
            <a:r>
              <a:rPr lang="en-US" sz="2800" dirty="0">
                <a:solidFill>
                  <a:srgbClr val="00007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7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EE23E-6219-37A3-D346-09CF0F4CB4C0}"/>
              </a:ext>
            </a:extLst>
          </p:cNvPr>
          <p:cNvSpPr txBox="1"/>
          <p:nvPr/>
        </p:nvSpPr>
        <p:spPr>
          <a:xfrm>
            <a:off x="6367346" y="4169697"/>
            <a:ext cx="4986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7D"/>
                </a:solidFill>
              </a:rPr>
              <a:t>∴</a:t>
            </a:r>
            <a:r>
              <a:rPr lang="en-C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zh-C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迷你飞机</a:t>
            </a:r>
            <a:r>
              <a:rPr lang="en-C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”</a:t>
            </a:r>
            <a:r>
              <a:rPr lang="zh-CN" altLang="en-US" sz="2800" dirty="0">
                <a:solidFill>
                  <a:srgbClr val="00007D"/>
                </a:solidFill>
              </a:rPr>
              <a:t>飞行的总</a:t>
            </a:r>
            <a:r>
              <a:rPr lang="zh-CN" altLang="en-US" sz="2800" b="1" dirty="0">
                <a:solidFill>
                  <a:srgbClr val="FF0000"/>
                </a:solidFill>
              </a:rPr>
              <a:t>“距离”</a:t>
            </a:r>
            <a:r>
              <a:rPr lang="zh-CN" altLang="en-US" sz="2800" dirty="0">
                <a:solidFill>
                  <a:srgbClr val="00007D"/>
                </a:solidFill>
              </a:rPr>
              <a:t>等于</a:t>
            </a:r>
            <a:r>
              <a:rPr lang="en-US" altLang="zh-CN" sz="2800" b="1" dirty="0">
                <a:solidFill>
                  <a:srgbClr val="FF0000"/>
                </a:solidFill>
              </a:rPr>
              <a:t>17.76</a:t>
            </a:r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dirty="0">
                <a:solidFill>
                  <a:srgbClr val="00007D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17931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2179-5670-FED2-3339-1823E18F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Or you can use trigonometry where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‘side b’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represents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‘displacement’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and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‘side a’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is represents the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‘deviation’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You can then use these values to calculate the measurement of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‘angle A’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and then solve for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‘side c’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which is the actual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‘distance’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flown by your plane. </a:t>
            </a:r>
          </a:p>
          <a:p>
            <a:pPr marL="0" indent="0">
              <a:buNone/>
            </a:pPr>
            <a:endParaRPr lang="en-CA" altLang="zh-CN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或者可以使用三角法，其中边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C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“位移”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，边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C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“偏差”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，然后，用这些值来计算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“角度</a:t>
            </a:r>
            <a:r>
              <a:rPr lang="en-C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的值，再求解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“侧面</a:t>
            </a:r>
            <a:r>
              <a:rPr lang="en-C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，即飞机飞行的实际</a:t>
            </a:r>
            <a:r>
              <a:rPr lang="zh-C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“距离”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CA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6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990FDB-4B2F-A898-A801-37DED33EF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9845"/>
            <a:ext cx="10413380" cy="44091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2179-5670-FED2-3339-1823E18F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Use the refence below to help. </a:t>
            </a:r>
          </a:p>
          <a:p>
            <a:pPr marL="0" indent="0">
              <a:buNone/>
            </a:pP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可参考下面的资料。</a:t>
            </a:r>
            <a:endParaRPr lang="en-CA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4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400674F-B226-EE53-7133-4ED462C96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495567"/>
              </p:ext>
            </p:extLst>
          </p:nvPr>
        </p:nvGraphicFramePr>
        <p:xfrm>
          <a:off x="838199" y="2083981"/>
          <a:ext cx="10515598" cy="379116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05879">
                  <a:extLst>
                    <a:ext uri="{9D8B030D-6E8A-4147-A177-3AD203B41FA5}">
                      <a16:colId xmlns:a16="http://schemas.microsoft.com/office/drawing/2014/main" val="1437098045"/>
                    </a:ext>
                  </a:extLst>
                </a:gridCol>
                <a:gridCol w="2555956">
                  <a:extLst>
                    <a:ext uri="{9D8B030D-6E8A-4147-A177-3AD203B41FA5}">
                      <a16:colId xmlns:a16="http://schemas.microsoft.com/office/drawing/2014/main" val="2114528436"/>
                    </a:ext>
                  </a:extLst>
                </a:gridCol>
                <a:gridCol w="2149804">
                  <a:extLst>
                    <a:ext uri="{9D8B030D-6E8A-4147-A177-3AD203B41FA5}">
                      <a16:colId xmlns:a16="http://schemas.microsoft.com/office/drawing/2014/main" val="4282090165"/>
                    </a:ext>
                  </a:extLst>
                </a:gridCol>
                <a:gridCol w="1995746">
                  <a:extLst>
                    <a:ext uri="{9D8B030D-6E8A-4147-A177-3AD203B41FA5}">
                      <a16:colId xmlns:a16="http://schemas.microsoft.com/office/drawing/2014/main" val="3314602371"/>
                    </a:ext>
                  </a:extLst>
                </a:gridCol>
                <a:gridCol w="1908213">
                  <a:extLst>
                    <a:ext uri="{9D8B030D-6E8A-4147-A177-3AD203B41FA5}">
                      <a16:colId xmlns:a16="http://schemas.microsoft.com/office/drawing/2014/main" val="796555625"/>
                    </a:ext>
                  </a:extLst>
                </a:gridCol>
              </a:tblGrid>
              <a:tr h="1034761">
                <a:tc>
                  <a:txBody>
                    <a:bodyPr/>
                    <a:lstStyle/>
                    <a:p>
                      <a:r>
                        <a:rPr lang="en-CA" sz="2400" kern="100" dirty="0">
                          <a:effectLst/>
                        </a:rPr>
                        <a:t> </a:t>
                      </a:r>
                      <a:endParaRPr lang="en-CA" sz="2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 dirty="0">
                          <a:effectLst/>
                        </a:rPr>
                        <a:t>Displacement (m)</a:t>
                      </a:r>
                      <a:br>
                        <a:rPr lang="en-CA" sz="2400" kern="100" dirty="0">
                          <a:effectLst/>
                        </a:rPr>
                      </a:br>
                      <a:r>
                        <a:rPr lang="zh-CN" sz="2400" kern="100" dirty="0">
                          <a:effectLst/>
                        </a:rPr>
                        <a:t>位移（</a:t>
                      </a:r>
                      <a:r>
                        <a:rPr lang="en-CA" sz="2400" kern="100" dirty="0">
                          <a:effectLst/>
                        </a:rPr>
                        <a:t>m</a:t>
                      </a:r>
                      <a:r>
                        <a:rPr lang="zh-CN" sz="2400" kern="100" dirty="0">
                          <a:effectLst/>
                        </a:rPr>
                        <a:t>）</a:t>
                      </a:r>
                      <a:endParaRPr lang="en-CA" sz="2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>
                          <a:effectLst/>
                        </a:rPr>
                        <a:t>Deviation (m)</a:t>
                      </a:r>
                    </a:p>
                    <a:p>
                      <a:pPr algn="ctr"/>
                      <a:r>
                        <a:rPr lang="zh-CN" sz="2400" kern="100">
                          <a:effectLst/>
                        </a:rPr>
                        <a:t>偏差（</a:t>
                      </a:r>
                      <a:r>
                        <a:rPr lang="en-CA" sz="2400" kern="100">
                          <a:effectLst/>
                        </a:rPr>
                        <a:t>m</a:t>
                      </a:r>
                      <a:r>
                        <a:rPr lang="zh-CN" sz="2400" kern="100">
                          <a:effectLst/>
                        </a:rPr>
                        <a:t>）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>
                          <a:effectLst/>
                        </a:rPr>
                        <a:t>Distance (m)</a:t>
                      </a:r>
                    </a:p>
                    <a:p>
                      <a:pPr algn="ctr"/>
                      <a:r>
                        <a:rPr lang="zh-CN" sz="2400" kern="100">
                          <a:effectLst/>
                        </a:rPr>
                        <a:t>距离（</a:t>
                      </a:r>
                      <a:r>
                        <a:rPr lang="en-CA" sz="2400" kern="100">
                          <a:effectLst/>
                        </a:rPr>
                        <a:t>m</a:t>
                      </a:r>
                      <a:r>
                        <a:rPr lang="zh-CN" sz="2400" kern="100">
                          <a:effectLst/>
                        </a:rPr>
                        <a:t>）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>
                          <a:effectLst/>
                        </a:rPr>
                        <a:t>Speed (m/s)</a:t>
                      </a:r>
                      <a:br>
                        <a:rPr lang="en-CA" sz="2400" kern="100">
                          <a:effectLst/>
                        </a:rPr>
                      </a:br>
                      <a:r>
                        <a:rPr lang="zh-CN" sz="2400" kern="100">
                          <a:effectLst/>
                        </a:rPr>
                        <a:t>速度（</a:t>
                      </a:r>
                      <a:r>
                        <a:rPr lang="en-CA" sz="2400" kern="100">
                          <a:effectLst/>
                        </a:rPr>
                        <a:t>m/s</a:t>
                      </a:r>
                      <a:r>
                        <a:rPr lang="zh-CN" sz="2400" kern="100">
                          <a:effectLst/>
                        </a:rPr>
                        <a:t>）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366666"/>
                  </a:ext>
                </a:extLst>
              </a:tr>
              <a:tr h="911893">
                <a:tc>
                  <a:txBody>
                    <a:bodyPr/>
                    <a:lstStyle/>
                    <a:p>
                      <a:r>
                        <a:rPr lang="en-CA" sz="2400" kern="100">
                          <a:effectLst/>
                        </a:rPr>
                        <a:t>Minimum</a:t>
                      </a:r>
                      <a:br>
                        <a:rPr lang="en-CA" sz="2400" kern="100">
                          <a:effectLst/>
                        </a:rPr>
                      </a:br>
                      <a:r>
                        <a:rPr lang="zh-CN" sz="2400" kern="100">
                          <a:effectLst/>
                        </a:rPr>
                        <a:t>最小值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 dirty="0">
                          <a:effectLst/>
                        </a:rPr>
                        <a:t> </a:t>
                      </a:r>
                      <a:endParaRPr lang="en-CA" sz="2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 dirty="0">
                          <a:effectLst/>
                        </a:rPr>
                        <a:t> </a:t>
                      </a:r>
                      <a:endParaRPr lang="en-CA" sz="2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>
                          <a:effectLst/>
                        </a:rPr>
                        <a:t> 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>
                          <a:effectLst/>
                        </a:rPr>
                        <a:t> 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5637333"/>
                  </a:ext>
                </a:extLst>
              </a:tr>
              <a:tr h="932617">
                <a:tc>
                  <a:txBody>
                    <a:bodyPr/>
                    <a:lstStyle/>
                    <a:p>
                      <a:r>
                        <a:rPr lang="en-CA" sz="2400" kern="100">
                          <a:effectLst/>
                        </a:rPr>
                        <a:t>Maximum</a:t>
                      </a:r>
                      <a:br>
                        <a:rPr lang="en-CA" sz="2400" kern="100">
                          <a:effectLst/>
                        </a:rPr>
                      </a:br>
                      <a:r>
                        <a:rPr lang="zh-CN" sz="2400" kern="100">
                          <a:effectLst/>
                        </a:rPr>
                        <a:t>最大值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>
                          <a:effectLst/>
                        </a:rPr>
                        <a:t> 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 dirty="0">
                          <a:effectLst/>
                        </a:rPr>
                        <a:t> </a:t>
                      </a:r>
                      <a:endParaRPr lang="en-CA" sz="2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 dirty="0">
                          <a:effectLst/>
                        </a:rPr>
                        <a:t> </a:t>
                      </a:r>
                      <a:endParaRPr lang="en-CA" sz="2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>
                          <a:effectLst/>
                        </a:rPr>
                        <a:t> 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286612"/>
                  </a:ext>
                </a:extLst>
              </a:tr>
              <a:tr h="911893">
                <a:tc>
                  <a:txBody>
                    <a:bodyPr/>
                    <a:lstStyle/>
                    <a:p>
                      <a:r>
                        <a:rPr lang="en-CA" sz="2400" kern="100">
                          <a:effectLst/>
                        </a:rPr>
                        <a:t>Average</a:t>
                      </a:r>
                      <a:br>
                        <a:rPr lang="en-CA" sz="2400" kern="100">
                          <a:effectLst/>
                        </a:rPr>
                      </a:br>
                      <a:r>
                        <a:rPr lang="zh-CN" sz="2400" kern="100">
                          <a:effectLst/>
                        </a:rPr>
                        <a:t>平均值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>
                          <a:effectLst/>
                        </a:rPr>
                        <a:t> 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>
                          <a:effectLst/>
                        </a:rPr>
                        <a:t> </a:t>
                      </a:r>
                      <a:endParaRPr lang="en-CA" sz="2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 dirty="0">
                          <a:effectLst/>
                        </a:rPr>
                        <a:t> </a:t>
                      </a:r>
                      <a:endParaRPr lang="en-CA" sz="2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00" dirty="0">
                          <a:effectLst/>
                        </a:rPr>
                        <a:t> </a:t>
                      </a:r>
                      <a:endParaRPr lang="en-CA" sz="2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52683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D7086-7E96-9CDB-F99D-43B2EA9B2DC8}"/>
              </a:ext>
            </a:extLst>
          </p:cNvPr>
          <p:cNvSpPr txBox="1"/>
          <p:nvPr/>
        </p:nvSpPr>
        <p:spPr>
          <a:xfrm>
            <a:off x="838199" y="1148337"/>
            <a:ext cx="105155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Calculations </a:t>
            </a:r>
            <a:r>
              <a:rPr lang="zh-CN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计算</a:t>
            </a:r>
            <a:endParaRPr lang="en-CA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0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C297-4D72-8848-A026-DD3DC950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7AA67-206D-8B41-863F-7EAAC2A31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To understand and apply the </a:t>
            </a:r>
            <a:r>
              <a:rPr lang="en-US" sz="2800" dirty="0">
                <a:solidFill>
                  <a:srgbClr val="FFFF00"/>
                </a:solidFill>
              </a:rPr>
              <a:t>‘</a:t>
            </a:r>
            <a:r>
              <a:rPr lang="en-US" sz="2800" b="1" dirty="0">
                <a:solidFill>
                  <a:srgbClr val="FFFF00"/>
                </a:solidFill>
              </a:rPr>
              <a:t>scientific method</a:t>
            </a:r>
            <a:r>
              <a:rPr lang="en-US" sz="2800" dirty="0">
                <a:solidFill>
                  <a:srgbClr val="FFFF00"/>
                </a:solidFill>
              </a:rPr>
              <a:t>’</a:t>
            </a:r>
            <a:r>
              <a:rPr lang="en-US" sz="2800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 follow the lab procedures that have been developed by each group (i.e., to utilize assigned roles and testing methods);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 generate consistent and reliable data / results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(i.e., to conduct a controlled experiment);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 collect and review data from an experiment.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3B19A-ED07-294A-82ED-14EC4C9C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6F48D-1CFD-6844-B2C4-06A0F0BB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E83C6-7610-E642-B648-5E381554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9432-27C7-2746-91EB-E3CE8A5D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Please indicate which group member completed each of the following tasks during your experiment </a:t>
            </a:r>
            <a:r>
              <a:rPr lang="en-CA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(please note that one person may be responsible for more than one role).</a:t>
            </a:r>
            <a:endParaRPr lang="en-CA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19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请说明在实验期间完成以下每项任务的小组成员（请注意：一个人可能担任多个角色）。</a:t>
            </a:r>
            <a:endParaRPr lang="en-CA" sz="1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‘Qualitative Observations’ </a:t>
            </a:r>
            <a: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recorded by:			____________________</a:t>
            </a:r>
            <a:b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zh-CN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“定性观察”</a:t>
            </a:r>
            <a:r>
              <a:rPr lang="zh-CN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记录人</a:t>
            </a:r>
            <a: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‘Quantitative Observations’</a:t>
            </a:r>
            <a: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recorded by:			____________________</a:t>
            </a:r>
            <a:b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zh-CN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“定量观察”</a:t>
            </a:r>
            <a:r>
              <a:rPr lang="zh-CN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记录人：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Who measured the distance for each flight?			____________________</a:t>
            </a:r>
            <a:b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zh-CN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谁测量每次飞行的距离？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Who operated the stopwatch?				____________________</a:t>
            </a:r>
            <a:br>
              <a:rPr lang="en-CA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zh-CN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谁操作秒表？</a:t>
            </a:r>
            <a:r>
              <a:rPr lang="en-CA" altLang="zh-CN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	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sz="1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Tester (i.e., who threw the plane for each test flight):		____________________</a:t>
            </a:r>
            <a:br>
              <a:rPr lang="en-CA" sz="1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sz="1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测试人（即每次试飞投掷飞机的人</a:t>
            </a:r>
            <a:r>
              <a:rPr lang="en-CA" sz="1800" dirty="0">
                <a:effectLst/>
              </a:rPr>
              <a:t> </a:t>
            </a:r>
            <a:endParaRPr lang="en-CA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Data Collection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3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9432-27C7-2746-91EB-E3CE8A5D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Special Notes  </a:t>
            </a:r>
            <a:r>
              <a:rPr lang="zh-CN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特别说明</a:t>
            </a:r>
            <a:endParaRPr lang="en-CA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514350" indent="-514350">
              <a:buClr>
                <a:srgbClr val="00007D"/>
              </a:buClr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CA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‘Qualitative Observations’ </a:t>
            </a:r>
            <a:r>
              <a:rPr lang="en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would include visual observations about each test flight.</a:t>
            </a:r>
            <a:br>
              <a:rPr lang="en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zh-CN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“定性观察”</a:t>
            </a:r>
            <a:r>
              <a:rPr 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将包括每次试飞的视觉观察。</a:t>
            </a:r>
            <a:br>
              <a:rPr lang="en-CA" alt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endParaRPr lang="en-CA" altLang="zh-CN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The </a:t>
            </a:r>
            <a:r>
              <a:rPr lang="en-CA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‘Tester’ </a:t>
            </a:r>
            <a:r>
              <a:rPr lang="en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should always remain the same throughout the entire experiment and should always use the same method and strength to throw the plane each time.</a:t>
            </a:r>
            <a:r>
              <a:rPr lang="en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br>
              <a:rPr lang="en-CA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在整个实验过程中，</a:t>
            </a:r>
            <a:r>
              <a:rPr lang="zh-CN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“测试人”</a:t>
            </a:r>
            <a:r>
              <a:rPr lang="zh-CN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需始终保持不变，每次都应该使用相同的方法投掷飞机。</a:t>
            </a:r>
            <a:endParaRPr lang="en-CA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Data Collection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8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9432-27C7-2746-91EB-E3CE8A5D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08" y="1376737"/>
            <a:ext cx="7420992" cy="4800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During The Experiment</a:t>
            </a:r>
            <a:r>
              <a:rPr lang="zh-CN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实验中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Start at the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‘origin’</a:t>
            </a:r>
            <a:r>
              <a:rPr lang="en-CA" sz="3200" dirty="0">
                <a:solidFill>
                  <a:srgbClr val="A11D2B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(position 0,0) and throw your plane in a straight line. Start by recording how long your plane was in motion (from the time it left your hands to it when stopped moving). </a:t>
            </a:r>
          </a:p>
          <a:p>
            <a:pPr marL="0" indent="0">
              <a:buNone/>
            </a:pPr>
            <a:endParaRPr lang="en-CA" altLang="zh-CN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zh-CN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“原点”</a:t>
            </a: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（位置</a:t>
            </a:r>
            <a:r>
              <a:rPr lang="en-CA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0,0</a:t>
            </a: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）开始直线投掷飞机，并记录飞机运动的时间（从它离手到停止运动的那一刻）。</a:t>
            </a:r>
            <a:endParaRPr lang="en-CA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2E53B-5996-3A71-0279-281849DE2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0741"/>
            <a:ext cx="3094608" cy="50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0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9432-27C7-2746-91EB-E3CE8A5D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08" y="1397285"/>
            <a:ext cx="7420992" cy="4779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Then record the position of each test flight on the data on the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‘Cartesian plane’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followed by the numerical values for the </a:t>
            </a:r>
            <a:b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‘X-axis’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and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‘Y-axis’</a:t>
            </a:r>
            <a:r>
              <a:rPr lang="en-CA" sz="3200" dirty="0">
                <a:solidFill>
                  <a:srgbClr val="A11D2B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the chart below. Then calculate the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‘minimum’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‘maximum’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and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‘average’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values.</a:t>
            </a:r>
          </a:p>
          <a:p>
            <a:pPr marL="0" indent="0">
              <a:buNone/>
            </a:pPr>
            <a:endParaRPr lang="en-CA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然后将每次试飞的位置记录在</a:t>
            </a:r>
            <a:r>
              <a:rPr lang="zh-CN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“笛卡尔平面”</a:t>
            </a: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上的数据上，即下面数据图中</a:t>
            </a:r>
            <a:r>
              <a:rPr lang="zh-CN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C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轴”</a:t>
            </a: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C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轴”</a:t>
            </a: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的数值。完成后，计算</a:t>
            </a:r>
            <a:r>
              <a:rPr lang="zh-CN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“最小值”</a:t>
            </a: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“最大值”</a:t>
            </a: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“平均值”</a:t>
            </a: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CA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2E53B-5996-3A71-0279-281849DE2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0741"/>
            <a:ext cx="3094608" cy="50842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9E7BB8D-D5A3-387A-50A1-C2EF517BF0A7}"/>
              </a:ext>
            </a:extLst>
          </p:cNvPr>
          <p:cNvGrpSpPr/>
          <p:nvPr/>
        </p:nvGrpSpPr>
        <p:grpSpPr>
          <a:xfrm>
            <a:off x="2160068" y="5480393"/>
            <a:ext cx="354531" cy="413387"/>
            <a:chOff x="1953491" y="5076724"/>
            <a:chExt cx="831273" cy="969274"/>
          </a:xfrm>
        </p:grpSpPr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18026980-7819-0E9C-A36F-EFB1E9F84397}"/>
                </a:ext>
              </a:extLst>
            </p:cNvPr>
            <p:cNvSpPr/>
            <p:nvPr/>
          </p:nvSpPr>
          <p:spPr>
            <a:xfrm rot="16200000">
              <a:off x="2011680" y="5178829"/>
              <a:ext cx="714895" cy="831273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C8E4349C-0392-B5F1-E592-1A826C6099C7}"/>
                </a:ext>
              </a:extLst>
            </p:cNvPr>
            <p:cNvSpPr/>
            <p:nvPr/>
          </p:nvSpPr>
          <p:spPr>
            <a:xfrm rot="16200000">
              <a:off x="1945178" y="5364550"/>
              <a:ext cx="847898" cy="272246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BFFF4FFD-46C2-AE6E-D6CD-6EA350970BD2}"/>
                </a:ext>
              </a:extLst>
            </p:cNvPr>
            <p:cNvSpPr/>
            <p:nvPr/>
          </p:nvSpPr>
          <p:spPr>
            <a:xfrm>
              <a:off x="2082089" y="5669919"/>
              <a:ext cx="606829" cy="3760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42F6C9-6835-D54E-717A-8CBEEADE26A4}"/>
              </a:ext>
            </a:extLst>
          </p:cNvPr>
          <p:cNvSpPr txBox="1"/>
          <p:nvPr/>
        </p:nvSpPr>
        <p:spPr>
          <a:xfrm>
            <a:off x="1453885" y="2134562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⦿</a:t>
            </a:r>
            <a:r>
              <a:rPr lang="en-US" sz="1200" b="1" dirty="0">
                <a:solidFill>
                  <a:srgbClr val="FF0000"/>
                </a:solidFill>
              </a:rPr>
              <a:t>Test #1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(-3.6, 17.4)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FB1AB-0A2E-2083-6D78-603562CF654C}"/>
              </a:ext>
            </a:extLst>
          </p:cNvPr>
          <p:cNvSpPr txBox="1"/>
          <p:nvPr/>
        </p:nvSpPr>
        <p:spPr>
          <a:xfrm>
            <a:off x="2534771" y="2898797"/>
            <a:ext cx="836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⦿</a:t>
            </a:r>
            <a:r>
              <a:rPr lang="en-US" sz="1200" b="1" dirty="0">
                <a:solidFill>
                  <a:srgbClr val="FF0000"/>
                </a:solidFill>
              </a:rPr>
              <a:t>Test #2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(2, 13.5)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EB3E2-437F-0BF3-C0DF-1885D7E705A3}"/>
              </a:ext>
            </a:extLst>
          </p:cNvPr>
          <p:cNvSpPr txBox="1"/>
          <p:nvPr/>
        </p:nvSpPr>
        <p:spPr>
          <a:xfrm>
            <a:off x="2391155" y="1985803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⦿</a:t>
            </a:r>
            <a:r>
              <a:rPr lang="en-US" sz="1200" b="1" dirty="0">
                <a:solidFill>
                  <a:srgbClr val="FF0000"/>
                </a:solidFill>
              </a:rPr>
              <a:t>Test #3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(1.3, 18.2)</a:t>
            </a:r>
          </a:p>
        </p:txBody>
      </p:sp>
    </p:spTree>
    <p:extLst>
      <p:ext uri="{BB962C8B-B14F-4D97-AF65-F5344CB8AC3E}">
        <p14:creationId xmlns:p14="http://schemas.microsoft.com/office/powerpoint/2010/main" val="23116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5769 -0.48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-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3DEA415-2C71-0AAE-3F96-7407D9926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409142"/>
              </p:ext>
            </p:extLst>
          </p:nvPr>
        </p:nvGraphicFramePr>
        <p:xfrm>
          <a:off x="838201" y="1811868"/>
          <a:ext cx="10515599" cy="42390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46565">
                  <a:extLst>
                    <a:ext uri="{9D8B030D-6E8A-4147-A177-3AD203B41FA5}">
                      <a16:colId xmlns:a16="http://schemas.microsoft.com/office/drawing/2014/main" val="3743560983"/>
                    </a:ext>
                  </a:extLst>
                </a:gridCol>
                <a:gridCol w="1979558">
                  <a:extLst>
                    <a:ext uri="{9D8B030D-6E8A-4147-A177-3AD203B41FA5}">
                      <a16:colId xmlns:a16="http://schemas.microsoft.com/office/drawing/2014/main" val="1736216264"/>
                    </a:ext>
                  </a:extLst>
                </a:gridCol>
                <a:gridCol w="3310942">
                  <a:extLst>
                    <a:ext uri="{9D8B030D-6E8A-4147-A177-3AD203B41FA5}">
                      <a16:colId xmlns:a16="http://schemas.microsoft.com/office/drawing/2014/main" val="1360288173"/>
                    </a:ext>
                  </a:extLst>
                </a:gridCol>
                <a:gridCol w="3078534">
                  <a:extLst>
                    <a:ext uri="{9D8B030D-6E8A-4147-A177-3AD203B41FA5}">
                      <a16:colId xmlns:a16="http://schemas.microsoft.com/office/drawing/2014/main" val="389355775"/>
                    </a:ext>
                  </a:extLst>
                </a:gridCol>
              </a:tblGrid>
              <a:tr h="471011">
                <a:tc>
                  <a:txBody>
                    <a:bodyPr/>
                    <a:lstStyle/>
                    <a:p>
                      <a:r>
                        <a:rPr lang="en-CA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Time (s)</a:t>
                      </a:r>
                      <a:b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时间（</a:t>
                      </a:r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）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Displacement Y-axis (m)</a:t>
                      </a:r>
                      <a:b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位移</a:t>
                      </a:r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轴（</a:t>
                      </a:r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）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Deviation X-axis (m)</a:t>
                      </a:r>
                      <a:b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轴偏差（</a:t>
                      </a:r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）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78872"/>
                  </a:ext>
                </a:extLst>
              </a:tr>
              <a:tr h="471011">
                <a:tc>
                  <a:txBody>
                    <a:bodyPr/>
                    <a:lstStyle/>
                    <a:p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Test Flight #1</a:t>
                      </a:r>
                      <a:b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试飞</a:t>
                      </a:r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#1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effectLst/>
                        </a:rPr>
                        <a:t> </a:t>
                      </a:r>
                      <a:endParaRPr lang="en-CA" sz="12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446531"/>
                  </a:ext>
                </a:extLst>
              </a:tr>
              <a:tr h="471011">
                <a:tc>
                  <a:txBody>
                    <a:bodyPr/>
                    <a:lstStyle/>
                    <a:p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Test Flight #2</a:t>
                      </a:r>
                      <a:b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试飞</a:t>
                      </a:r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#2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929033"/>
                  </a:ext>
                </a:extLst>
              </a:tr>
              <a:tr h="471011">
                <a:tc>
                  <a:txBody>
                    <a:bodyPr/>
                    <a:lstStyle/>
                    <a:p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Test Flight #3</a:t>
                      </a:r>
                      <a:b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试飞</a:t>
                      </a:r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#3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443367"/>
                  </a:ext>
                </a:extLst>
              </a:tr>
              <a:tr h="471011">
                <a:tc>
                  <a:txBody>
                    <a:bodyPr/>
                    <a:lstStyle/>
                    <a:p>
                      <a: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  <a:t>Test Flight #4</a:t>
                      </a:r>
                      <a:b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试飞</a:t>
                      </a:r>
                      <a: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  <a:t>#4</a:t>
                      </a:r>
                      <a:endParaRPr lang="en-CA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843968"/>
                  </a:ext>
                </a:extLst>
              </a:tr>
              <a:tr h="471011">
                <a:tc>
                  <a:txBody>
                    <a:bodyPr/>
                    <a:lstStyle/>
                    <a:p>
                      <a: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  <a:t>Test Flight #5</a:t>
                      </a:r>
                      <a:b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试飞</a:t>
                      </a:r>
                      <a: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  <a:t>#5</a:t>
                      </a:r>
                      <a:endParaRPr lang="en-CA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90830"/>
                  </a:ext>
                </a:extLst>
              </a:tr>
              <a:tr h="471011">
                <a:tc>
                  <a:txBody>
                    <a:bodyPr/>
                    <a:lstStyle/>
                    <a:p>
                      <a: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  <a:t>Minimum</a:t>
                      </a:r>
                      <a:b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最小值</a:t>
                      </a:r>
                      <a:endParaRPr lang="en-CA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447769"/>
                  </a:ext>
                </a:extLst>
              </a:tr>
              <a:tr h="471011">
                <a:tc>
                  <a:txBody>
                    <a:bodyPr/>
                    <a:lstStyle/>
                    <a:p>
                      <a: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  <a:t>Maximum</a:t>
                      </a:r>
                      <a:br>
                        <a:rPr lang="en-CA" sz="1200" kern="1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最大值</a:t>
                      </a:r>
                      <a:endParaRPr lang="en-CA" sz="12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77836"/>
                  </a:ext>
                </a:extLst>
              </a:tr>
              <a:tr h="471011">
                <a:tc>
                  <a:txBody>
                    <a:bodyPr/>
                    <a:lstStyle/>
                    <a:p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Average</a:t>
                      </a:r>
                      <a:b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平均值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>
                          <a:effectLst/>
                        </a:rPr>
                        <a:t> </a:t>
                      </a:r>
                      <a:endParaRPr lang="en-CA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effectLst/>
                        </a:rPr>
                        <a:t> </a:t>
                      </a:r>
                      <a:endParaRPr lang="en-CA" sz="12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28498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D35580-EEB1-053F-4BD2-595051FC4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31" y="1087844"/>
            <a:ext cx="104692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Quantitative Data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定量数据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464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2179-5670-FED2-3339-1823E18F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Qualitative Data </a:t>
            </a:r>
            <a:r>
              <a:rPr lang="zh-CN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定性数据</a:t>
            </a:r>
            <a:endParaRPr lang="en-CA" sz="4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Record visuals observations for each test flight. Did the plane fly in a straight line, did it crash into something while it was in the air, did it break mid-flight, etc.</a:t>
            </a:r>
            <a:br>
              <a:rPr lang="en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记录每次试飞的视觉观察结果。飞机是否直线飞行，是否在空中撞到什么东西，是否在飞行途中断裂等等。</a:t>
            </a:r>
            <a:br>
              <a:rPr lang="en-CA" altLang="zh-CN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</a:t>
            </a:r>
          </a:p>
          <a:p>
            <a:pPr lvl="1"/>
            <a:r>
              <a:rPr lang="en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</a:t>
            </a:r>
          </a:p>
          <a:p>
            <a:pPr lvl="1"/>
            <a:r>
              <a:rPr lang="en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</a:t>
            </a:r>
          </a:p>
          <a:p>
            <a:pPr lvl="1"/>
            <a:r>
              <a:rPr lang="en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</a:t>
            </a:r>
          </a:p>
          <a:p>
            <a:pPr lvl="1"/>
            <a:r>
              <a:rPr lang="en-CA" sz="1800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</a:t>
            </a:r>
            <a:r>
              <a:rPr lang="en-CA" sz="1800" dirty="0">
                <a:effectLst/>
              </a:rPr>
              <a:t> 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1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2179-5670-FED2-3339-1823E18F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After The Experiment </a:t>
            </a:r>
            <a:r>
              <a:rPr lang="zh-CN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实验后</a:t>
            </a:r>
            <a:r>
              <a:rPr lang="en-CA" sz="4400" b="1" dirty="0">
                <a:solidFill>
                  <a:srgbClr val="A11D2B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CA" sz="4400" dirty="0">
              <a:solidFill>
                <a:srgbClr val="A11D2B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will now need to calculate the actual </a:t>
            </a:r>
            <a:r>
              <a:rPr lang="en-C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‘distance’ </a:t>
            </a:r>
            <a:r>
              <a:rPr lang="en-CA" sz="3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flown and the speed of your plane. To do this you will need to use some math to calculate the actual distance flown.</a:t>
            </a:r>
          </a:p>
          <a:p>
            <a:pPr marL="0" indent="0">
              <a:buNone/>
            </a:pPr>
            <a:br>
              <a:rPr lang="en-CA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现在需要运用一些数学来计算飞机的实际飞行距离和速度。</a:t>
            </a:r>
            <a:endParaRPr lang="en-CA" altLang="zh-CN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Correction in Chinese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6BEA-3677-4949-83BF-E7DBB65E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www.sino-exchange.org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D724-3938-E649-84FC-885B374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Presenter: Scott A. Campbell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005D1-BB00-764F-A2F4-6CF73ACC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6FE5-2A74-9E46-9BAB-711D495194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A95CD-078C-E447-BC0F-F2E1AB71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 Jet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5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1627</Words>
  <Application>Microsoft Macintosh PowerPoint</Application>
  <PresentationFormat>Widescreen</PresentationFormat>
  <Paragraphs>184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 Math</vt:lpstr>
      <vt:lpstr>Office Theme</vt:lpstr>
      <vt:lpstr>September STEM Symposium</vt:lpstr>
      <vt:lpstr>Learning Objectives:</vt:lpstr>
      <vt:lpstr>Data Collection Methods</vt:lpstr>
      <vt:lpstr>Data Collection Methods</vt:lpstr>
      <vt:lpstr>Mini Jet Data Collection</vt:lpstr>
      <vt:lpstr>Mini Jet Data Collection</vt:lpstr>
      <vt:lpstr>Mini Jet Data Collection</vt:lpstr>
      <vt:lpstr>Mini Jet Data Collection</vt:lpstr>
      <vt:lpstr>Mini Jet Data Collection</vt:lpstr>
      <vt:lpstr>Mini Jet Data Collection</vt:lpstr>
      <vt:lpstr>Mini Jet Data Collection</vt:lpstr>
      <vt:lpstr>Mini Jet Data Collection</vt:lpstr>
      <vt:lpstr>Mini Jet Data Collection</vt:lpstr>
      <vt:lpstr>Mini Jet Data Collection</vt:lpstr>
      <vt:lpstr>Mini Jet Data Collection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Campbell</dc:creator>
  <cp:lastModifiedBy>Scott Campbell</cp:lastModifiedBy>
  <cp:revision>11</cp:revision>
  <dcterms:created xsi:type="dcterms:W3CDTF">2021-06-10T00:34:57Z</dcterms:created>
  <dcterms:modified xsi:type="dcterms:W3CDTF">2023-09-10T01:32:38Z</dcterms:modified>
</cp:coreProperties>
</file>