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6" r:id="rId2"/>
    <p:sldId id="268" r:id="rId3"/>
    <p:sldId id="273" r:id="rId4"/>
    <p:sldId id="276" r:id="rId5"/>
    <p:sldId id="275" r:id="rId6"/>
    <p:sldId id="277" r:id="rId7"/>
    <p:sldId id="278" r:id="rId8"/>
    <p:sldId id="279" r:id="rId9"/>
    <p:sldId id="280" r:id="rId10"/>
    <p:sldId id="282" r:id="rId11"/>
    <p:sldId id="281" r:id="rId12"/>
    <p:sldId id="283" r:id="rId13"/>
    <p:sldId id="284" r:id="rId14"/>
    <p:sldId id="28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7D"/>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snapToObjects="1">
      <p:cViewPr varScale="1">
        <p:scale>
          <a:sx n="64" d="100"/>
          <a:sy n="64" d="100"/>
        </p:scale>
        <p:origin x="6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F213A-3553-7843-8FFD-6EFC0AB24062}"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1367D-DFFC-104D-AE01-6EF164B7ADE9}" type="slidenum">
              <a:rPr lang="en-US" smtClean="0"/>
              <a:t>‹#›</a:t>
            </a:fld>
            <a:endParaRPr lang="en-US"/>
          </a:p>
        </p:txBody>
      </p:sp>
    </p:spTree>
    <p:extLst>
      <p:ext uri="{BB962C8B-B14F-4D97-AF65-F5344CB8AC3E}">
        <p14:creationId xmlns:p14="http://schemas.microsoft.com/office/powerpoint/2010/main" val="3963237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8A753E-0681-CC4F-B649-7103B1E95848}" type="slidenum">
              <a:rPr lang="en-US" smtClean="0"/>
              <a:t>9</a:t>
            </a:fld>
            <a:endParaRPr lang="en-US"/>
          </a:p>
        </p:txBody>
      </p:sp>
    </p:spTree>
    <p:extLst>
      <p:ext uri="{BB962C8B-B14F-4D97-AF65-F5344CB8AC3E}">
        <p14:creationId xmlns:p14="http://schemas.microsoft.com/office/powerpoint/2010/main" val="162007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8A753E-0681-CC4F-B649-7103B1E95848}" type="slidenum">
              <a:rPr lang="en-US" smtClean="0"/>
              <a:t>11</a:t>
            </a:fld>
            <a:endParaRPr lang="en-US"/>
          </a:p>
        </p:txBody>
      </p:sp>
    </p:spTree>
    <p:extLst>
      <p:ext uri="{BB962C8B-B14F-4D97-AF65-F5344CB8AC3E}">
        <p14:creationId xmlns:p14="http://schemas.microsoft.com/office/powerpoint/2010/main" val="370253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8A753E-0681-CC4F-B649-7103B1E95848}" type="slidenum">
              <a:rPr lang="en-US" smtClean="0"/>
              <a:t>12</a:t>
            </a:fld>
            <a:endParaRPr lang="en-US"/>
          </a:p>
        </p:txBody>
      </p:sp>
    </p:spTree>
    <p:extLst>
      <p:ext uri="{BB962C8B-B14F-4D97-AF65-F5344CB8AC3E}">
        <p14:creationId xmlns:p14="http://schemas.microsoft.com/office/powerpoint/2010/main" val="286246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8A753E-0681-CC4F-B649-7103B1E95848}" type="slidenum">
              <a:rPr lang="en-US" smtClean="0"/>
              <a:t>13</a:t>
            </a:fld>
            <a:endParaRPr lang="en-US"/>
          </a:p>
        </p:txBody>
      </p:sp>
    </p:spTree>
    <p:extLst>
      <p:ext uri="{BB962C8B-B14F-4D97-AF65-F5344CB8AC3E}">
        <p14:creationId xmlns:p14="http://schemas.microsoft.com/office/powerpoint/2010/main" val="2237096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8A753E-0681-CC4F-B649-7103B1E95848}" type="slidenum">
              <a:rPr lang="en-US" smtClean="0"/>
              <a:t>14</a:t>
            </a:fld>
            <a:endParaRPr lang="en-US"/>
          </a:p>
        </p:txBody>
      </p:sp>
    </p:spTree>
    <p:extLst>
      <p:ext uri="{BB962C8B-B14F-4D97-AF65-F5344CB8AC3E}">
        <p14:creationId xmlns:p14="http://schemas.microsoft.com/office/powerpoint/2010/main" val="2518327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9BEB90-674F-1447-B3F8-4CFBF936A226}"/>
              </a:ext>
            </a:extLst>
          </p:cNvPr>
          <p:cNvPicPr>
            <a:picLocks noChangeAspect="1"/>
          </p:cNvPicPr>
          <p:nvPr userDrawn="1"/>
        </p:nvPicPr>
        <p:blipFill>
          <a:blip r:embed="rId2">
            <a:alphaModFix amt="25000"/>
          </a:blip>
          <a:srcRect t="7728" b="7728"/>
          <a:stretch/>
        </p:blipFill>
        <p:spPr>
          <a:xfrm>
            <a:off x="0" y="0"/>
            <a:ext cx="12192000" cy="6865938"/>
          </a:xfrm>
          <a:prstGeom prst="rect">
            <a:avLst/>
          </a:prstGeom>
        </p:spPr>
      </p:pic>
      <p:sp>
        <p:nvSpPr>
          <p:cNvPr id="2" name="Title 1">
            <a:extLst>
              <a:ext uri="{FF2B5EF4-FFF2-40B4-BE49-F238E27FC236}">
                <a16:creationId xmlns:a16="http://schemas.microsoft.com/office/drawing/2014/main" id="{CCECDD74-C530-F042-8A7A-DED3D150B1E9}"/>
              </a:ext>
            </a:extLst>
          </p:cNvPr>
          <p:cNvSpPr>
            <a:spLocks noGrp="1"/>
          </p:cNvSpPr>
          <p:nvPr>
            <p:ph type="ctrTitle" hasCustomPrompt="1"/>
          </p:nvPr>
        </p:nvSpPr>
        <p:spPr>
          <a:xfrm>
            <a:off x="1524000" y="3095097"/>
            <a:ext cx="9144000" cy="1193800"/>
          </a:xfrm>
        </p:spPr>
        <p:txBody>
          <a:bodyPr anchor="b">
            <a:normAutofit/>
          </a:bodyPr>
          <a:lstStyle>
            <a:lvl1pPr algn="ctr">
              <a:defRPr sz="7200" b="1">
                <a:solidFill>
                  <a:srgbClr val="00007D"/>
                </a:solidFill>
                <a:latin typeface="Arial" panose="020B0604020202020204" pitchFamily="34" charset="0"/>
                <a:cs typeface="Arial" panose="020B0604020202020204" pitchFamily="34" charset="0"/>
              </a:defRPr>
            </a:lvl1pPr>
          </a:lstStyle>
          <a:p>
            <a:r>
              <a:rPr lang="en-US" dirty="0"/>
              <a:t>Course Name</a:t>
            </a:r>
          </a:p>
        </p:txBody>
      </p:sp>
      <p:sp>
        <p:nvSpPr>
          <p:cNvPr id="3" name="Subtitle 2">
            <a:extLst>
              <a:ext uri="{FF2B5EF4-FFF2-40B4-BE49-F238E27FC236}">
                <a16:creationId xmlns:a16="http://schemas.microsoft.com/office/drawing/2014/main" id="{38DDC0B4-F2B8-314E-B30E-06A30B69AAC7}"/>
              </a:ext>
            </a:extLst>
          </p:cNvPr>
          <p:cNvSpPr>
            <a:spLocks noGrp="1"/>
          </p:cNvSpPr>
          <p:nvPr>
            <p:ph type="subTitle" idx="1" hasCustomPrompt="1"/>
          </p:nvPr>
        </p:nvSpPr>
        <p:spPr>
          <a:xfrm>
            <a:off x="1524000" y="4380972"/>
            <a:ext cx="9144000" cy="1655762"/>
          </a:xfrm>
        </p:spPr>
        <p:txBody>
          <a:bodyPr>
            <a:normAutofit/>
          </a:bodyPr>
          <a:lstStyle>
            <a:lvl1pPr marL="0" indent="0" algn="ctr">
              <a:buNone/>
              <a:defRPr sz="4800">
                <a:solidFill>
                  <a:srgbClr val="00007D"/>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Todays Topic</a:t>
            </a:r>
          </a:p>
        </p:txBody>
      </p:sp>
      <p:sp>
        <p:nvSpPr>
          <p:cNvPr id="14" name="Date Placeholder 13">
            <a:extLst>
              <a:ext uri="{FF2B5EF4-FFF2-40B4-BE49-F238E27FC236}">
                <a16:creationId xmlns:a16="http://schemas.microsoft.com/office/drawing/2014/main" id="{364DA758-FE6A-1046-9C4F-4EFE5404A4DA}"/>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15" name="Footer Placeholder 14">
            <a:extLst>
              <a:ext uri="{FF2B5EF4-FFF2-40B4-BE49-F238E27FC236}">
                <a16:creationId xmlns:a16="http://schemas.microsoft.com/office/drawing/2014/main" id="{3A7046A0-2B1E-D44D-9239-9ECBFC1AF6E2}"/>
              </a:ext>
            </a:extLst>
          </p:cNvPr>
          <p:cNvSpPr>
            <a:spLocks noGrp="1"/>
          </p:cNvSpPr>
          <p:nvPr>
            <p:ph type="ftr" sz="quarter" idx="11"/>
          </p:nvPr>
        </p:nvSpPr>
        <p:spPr/>
        <p:txBody>
          <a:bodyPr/>
          <a:lstStyle>
            <a:lvl1pPr>
              <a:defRPr b="0">
                <a:solidFill>
                  <a:srgbClr val="00007D"/>
                </a:solidFill>
              </a:defRPr>
            </a:lvl1pPr>
          </a:lstStyle>
          <a:p>
            <a:pPr algn="r"/>
            <a:r>
              <a:rPr lang="en-US"/>
              <a:t>Presenter: Scott A. Campbell</a:t>
            </a:r>
            <a:endParaRPr lang="en-US" dirty="0"/>
          </a:p>
        </p:txBody>
      </p:sp>
      <p:sp>
        <p:nvSpPr>
          <p:cNvPr id="16" name="Slide Number Placeholder 15">
            <a:extLst>
              <a:ext uri="{FF2B5EF4-FFF2-40B4-BE49-F238E27FC236}">
                <a16:creationId xmlns:a16="http://schemas.microsoft.com/office/drawing/2014/main" id="{17481553-1F40-004A-BB16-C157AFE14739}"/>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pic>
        <p:nvPicPr>
          <p:cNvPr id="5" name="Picture 4" descr="A picture containing text, sign&#10;&#10;Description automatically generated">
            <a:extLst>
              <a:ext uri="{FF2B5EF4-FFF2-40B4-BE49-F238E27FC236}">
                <a16:creationId xmlns:a16="http://schemas.microsoft.com/office/drawing/2014/main" id="{5563456D-58C5-934B-A393-4BE485ADC15D}"/>
              </a:ext>
            </a:extLst>
          </p:cNvPr>
          <p:cNvPicPr>
            <a:picLocks noChangeAspect="1"/>
          </p:cNvPicPr>
          <p:nvPr userDrawn="1"/>
        </p:nvPicPr>
        <p:blipFill>
          <a:blip r:embed="rId3"/>
          <a:stretch>
            <a:fillRect/>
          </a:stretch>
        </p:blipFill>
        <p:spPr>
          <a:xfrm>
            <a:off x="4867114" y="1101197"/>
            <a:ext cx="1993900" cy="1993900"/>
          </a:xfrm>
          <a:prstGeom prst="rect">
            <a:avLst/>
          </a:prstGeom>
        </p:spPr>
      </p:pic>
    </p:spTree>
    <p:extLst>
      <p:ext uri="{BB962C8B-B14F-4D97-AF65-F5344CB8AC3E}">
        <p14:creationId xmlns:p14="http://schemas.microsoft.com/office/powerpoint/2010/main" val="348435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图片 5">
            <a:extLst>
              <a:ext uri="{FF2B5EF4-FFF2-40B4-BE49-F238E27FC236}">
                <a16:creationId xmlns:a16="http://schemas.microsoft.com/office/drawing/2014/main" id="{F1C09BB0-22CB-3727-D8F6-6F38B7CC90C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9590" t="362" r="-530" b="29876"/>
          <a:stretch>
            <a:fillRect/>
          </a:stretch>
        </p:blipFill>
        <p:spPr>
          <a:xfrm>
            <a:off x="1" y="2527300"/>
            <a:ext cx="4522063" cy="4330701"/>
          </a:xfrm>
          <a:prstGeom prst="rect">
            <a:avLst/>
          </a:prstGeom>
        </p:spPr>
      </p:pic>
      <p:pic>
        <p:nvPicPr>
          <p:cNvPr id="8" name="图片 2" descr="文本&#10;&#10;描述已自动生成">
            <a:extLst>
              <a:ext uri="{FF2B5EF4-FFF2-40B4-BE49-F238E27FC236}">
                <a16:creationId xmlns:a16="http://schemas.microsoft.com/office/drawing/2014/main" id="{CD01E948-6682-58C3-557F-0F72597F2F0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72588" y="106399"/>
            <a:ext cx="2919412" cy="1044342"/>
          </a:xfrm>
          <a:prstGeom prst="rect">
            <a:avLst/>
          </a:prstGeom>
        </p:spPr>
      </p:pic>
      <p:sp>
        <p:nvSpPr>
          <p:cNvPr id="3" name="Content Placeholder 2">
            <a:extLst>
              <a:ext uri="{FF2B5EF4-FFF2-40B4-BE49-F238E27FC236}">
                <a16:creationId xmlns:a16="http://schemas.microsoft.com/office/drawing/2014/main" id="{A716E585-A560-881F-0252-AA90BBA11234}"/>
              </a:ext>
            </a:extLst>
          </p:cNvPr>
          <p:cNvSpPr>
            <a:spLocks noGrp="1"/>
          </p:cNvSpPr>
          <p:nvPr>
            <p:ph idx="1"/>
          </p:nvPr>
        </p:nvSpPr>
        <p:spPr>
          <a:xfrm>
            <a:off x="838200" y="1257139"/>
            <a:ext cx="10515600" cy="4919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2" name="Date Placeholder 3">
            <a:extLst>
              <a:ext uri="{FF2B5EF4-FFF2-40B4-BE49-F238E27FC236}">
                <a16:creationId xmlns:a16="http://schemas.microsoft.com/office/drawing/2014/main" id="{9945CA69-47DD-A455-2485-AA2F36B39366}"/>
              </a:ext>
            </a:extLst>
          </p:cNvPr>
          <p:cNvSpPr>
            <a:spLocks noGrp="1"/>
          </p:cNvSpPr>
          <p:nvPr>
            <p:ph type="dt" sz="half" idx="10"/>
          </p:nvPr>
        </p:nvSpPr>
        <p:spPr>
          <a:xfrm>
            <a:off x="838200" y="6351268"/>
            <a:ext cx="4114800" cy="365125"/>
          </a:xfrm>
        </p:spPr>
        <p:txBody>
          <a:bodyPr/>
          <a:lstStyle/>
          <a:p>
            <a:r>
              <a:rPr lang="en-CA"/>
              <a:t>www.sino-exchange.org</a:t>
            </a:r>
            <a:endParaRPr lang="en-CN"/>
          </a:p>
        </p:txBody>
      </p:sp>
      <p:sp>
        <p:nvSpPr>
          <p:cNvPr id="10" name="Footer Placeholder 4">
            <a:extLst>
              <a:ext uri="{FF2B5EF4-FFF2-40B4-BE49-F238E27FC236}">
                <a16:creationId xmlns:a16="http://schemas.microsoft.com/office/drawing/2014/main" id="{ADB3C3F9-7D12-4845-D45D-152D45CFFF76}"/>
              </a:ext>
            </a:extLst>
          </p:cNvPr>
          <p:cNvSpPr>
            <a:spLocks noGrp="1"/>
          </p:cNvSpPr>
          <p:nvPr>
            <p:ph type="ftr" sz="quarter" idx="11"/>
          </p:nvPr>
        </p:nvSpPr>
        <p:spPr>
          <a:xfrm>
            <a:off x="7239000" y="6310312"/>
            <a:ext cx="4114800" cy="365125"/>
          </a:xfrm>
        </p:spPr>
        <p:txBody>
          <a:bodyPr/>
          <a:lstStyle>
            <a:lvl1pPr algn="r">
              <a:defRPr/>
            </a:lvl1pPr>
          </a:lstStyle>
          <a:p>
            <a:r>
              <a:rPr lang="en-CA"/>
              <a:t>Presenter: Scott A. Campbell</a:t>
            </a:r>
            <a:endParaRPr lang="en-CN"/>
          </a:p>
        </p:txBody>
      </p:sp>
      <p:sp>
        <p:nvSpPr>
          <p:cNvPr id="11" name="Slide Number Placeholder 5">
            <a:extLst>
              <a:ext uri="{FF2B5EF4-FFF2-40B4-BE49-F238E27FC236}">
                <a16:creationId xmlns:a16="http://schemas.microsoft.com/office/drawing/2014/main" id="{8B38550B-99AE-F116-2438-400F0C7CB714}"/>
              </a:ext>
            </a:extLst>
          </p:cNvPr>
          <p:cNvSpPr>
            <a:spLocks noGrp="1"/>
          </p:cNvSpPr>
          <p:nvPr>
            <p:ph type="sldNum" sz="quarter" idx="12"/>
          </p:nvPr>
        </p:nvSpPr>
        <p:spPr>
          <a:xfrm>
            <a:off x="5768340" y="6351268"/>
            <a:ext cx="655320" cy="365125"/>
          </a:xfrm>
        </p:spPr>
        <p:txBody>
          <a:bodyPr/>
          <a:lstStyle>
            <a:lvl1pPr algn="ctr">
              <a:defRPr/>
            </a:lvl1pPr>
          </a:lstStyle>
          <a:p>
            <a:fld id="{008F7F27-B1B8-2643-8CC3-0E1BE95CDD06}" type="slidenum">
              <a:rPr lang="en-CN" smtClean="0"/>
              <a:pPr/>
              <a:t>‹#›</a:t>
            </a:fld>
            <a:endParaRPr lang="en-CN"/>
          </a:p>
        </p:txBody>
      </p:sp>
      <p:sp>
        <p:nvSpPr>
          <p:cNvPr id="12" name="Title Placeholder 1">
            <a:extLst>
              <a:ext uri="{FF2B5EF4-FFF2-40B4-BE49-F238E27FC236}">
                <a16:creationId xmlns:a16="http://schemas.microsoft.com/office/drawing/2014/main" id="{47ECF12B-CBF7-208F-1DF0-F65E7867B85B}"/>
              </a:ext>
            </a:extLst>
          </p:cNvPr>
          <p:cNvSpPr>
            <a:spLocks noGrp="1"/>
          </p:cNvSpPr>
          <p:nvPr>
            <p:ph type="title"/>
          </p:nvPr>
        </p:nvSpPr>
        <p:spPr>
          <a:xfrm>
            <a:off x="838200" y="106399"/>
            <a:ext cx="10515600" cy="1044342"/>
          </a:xfrm>
          <a:prstGeom prst="rect">
            <a:avLst/>
          </a:prstGeom>
        </p:spPr>
        <p:txBody>
          <a:bodyPr vert="horz" lIns="91440" tIns="45720" rIns="91440" bIns="45720" rtlCol="0" anchor="ctr">
            <a:normAutofit/>
          </a:bodyPr>
          <a:lstStyle>
            <a:lvl1pPr>
              <a:defRPr b="1">
                <a:latin typeface="+mn-lt"/>
              </a:defRPr>
            </a:lvl1pPr>
          </a:lstStyle>
          <a:p>
            <a:r>
              <a:rPr lang="en-US" dirty="0"/>
              <a:t>Click to edit Master title style</a:t>
            </a:r>
            <a:endParaRPr lang="en-CN"/>
          </a:p>
        </p:txBody>
      </p:sp>
    </p:spTree>
    <p:extLst>
      <p:ext uri="{BB962C8B-B14F-4D97-AF65-F5344CB8AC3E}">
        <p14:creationId xmlns:p14="http://schemas.microsoft.com/office/powerpoint/2010/main" val="298453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New Learning Module">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14D8-668C-D941-B054-C7F42D693390}"/>
              </a:ext>
            </a:extLst>
          </p:cNvPr>
          <p:cNvSpPr>
            <a:spLocks noGrp="1"/>
          </p:cNvSpPr>
          <p:nvPr>
            <p:ph type="title" hasCustomPrompt="1"/>
          </p:nvPr>
        </p:nvSpPr>
        <p:spPr>
          <a:xfrm>
            <a:off x="831850" y="1709738"/>
            <a:ext cx="10515600" cy="2852737"/>
          </a:xfrm>
        </p:spPr>
        <p:txBody>
          <a:bodyPr anchor="ctr"/>
          <a:lstStyle>
            <a:lvl1pPr algn="ctr">
              <a:defRPr sz="6000" b="1" i="0">
                <a:solidFill>
                  <a:srgbClr val="FFFF00"/>
                </a:solidFill>
                <a:latin typeface="Arial Black" panose="020B0604020202020204" pitchFamily="34" charset="0"/>
                <a:cs typeface="Arial Black" panose="020B0604020202020204" pitchFamily="34" charset="0"/>
              </a:defRPr>
            </a:lvl1pPr>
          </a:lstStyle>
          <a:p>
            <a:r>
              <a:rPr lang="en-US" dirty="0"/>
              <a:t>Module #</a:t>
            </a:r>
          </a:p>
        </p:txBody>
      </p:sp>
      <p:sp>
        <p:nvSpPr>
          <p:cNvPr id="3" name="Text Placeholder 2">
            <a:extLst>
              <a:ext uri="{FF2B5EF4-FFF2-40B4-BE49-F238E27FC236}">
                <a16:creationId xmlns:a16="http://schemas.microsoft.com/office/drawing/2014/main" id="{B3F101D2-AC45-6342-934F-039A38430AC4}"/>
              </a:ext>
            </a:extLst>
          </p:cNvPr>
          <p:cNvSpPr>
            <a:spLocks noGrp="1"/>
          </p:cNvSpPr>
          <p:nvPr>
            <p:ph type="body" idx="1" hasCustomPrompt="1"/>
          </p:nvPr>
        </p:nvSpPr>
        <p:spPr>
          <a:xfrm>
            <a:off x="831850" y="4589463"/>
            <a:ext cx="10515600" cy="1500187"/>
          </a:xfrm>
        </p:spPr>
        <p:txBody>
          <a:bodyPr>
            <a:norm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 this learning module we will learn about…</a:t>
            </a:r>
          </a:p>
        </p:txBody>
      </p:sp>
      <p:sp>
        <p:nvSpPr>
          <p:cNvPr id="4" name="Date Placeholder 3">
            <a:extLst>
              <a:ext uri="{FF2B5EF4-FFF2-40B4-BE49-F238E27FC236}">
                <a16:creationId xmlns:a16="http://schemas.microsoft.com/office/drawing/2014/main" id="{AB430C61-F11E-334C-B3CA-FE52548828CD}"/>
              </a:ext>
            </a:extLst>
          </p:cNvPr>
          <p:cNvSpPr>
            <a:spLocks noGrp="1"/>
          </p:cNvSpPr>
          <p:nvPr>
            <p:ph type="dt" sz="half" idx="10"/>
          </p:nvPr>
        </p:nvSpPr>
        <p:spPr/>
        <p:txBody>
          <a:bodyPr/>
          <a:lstStyle>
            <a:lvl1pPr>
              <a:defRPr>
                <a:solidFill>
                  <a:srgbClr val="FFFF00"/>
                </a:solidFill>
              </a:defRPr>
            </a:lvl1pPr>
          </a:lstStyle>
          <a:p>
            <a:r>
              <a:rPr lang="en-CA"/>
              <a:t>www.sino-exchange.org</a:t>
            </a:r>
            <a:endParaRPr lang="en-US" dirty="0"/>
          </a:p>
        </p:txBody>
      </p:sp>
      <p:sp>
        <p:nvSpPr>
          <p:cNvPr id="5" name="Footer Placeholder 4">
            <a:extLst>
              <a:ext uri="{FF2B5EF4-FFF2-40B4-BE49-F238E27FC236}">
                <a16:creationId xmlns:a16="http://schemas.microsoft.com/office/drawing/2014/main" id="{719E1F09-1929-9345-B0B7-D539DB4A36EC}"/>
              </a:ext>
            </a:extLst>
          </p:cNvPr>
          <p:cNvSpPr>
            <a:spLocks noGrp="1"/>
          </p:cNvSpPr>
          <p:nvPr>
            <p:ph type="ftr" sz="quarter" idx="11"/>
          </p:nvPr>
        </p:nvSpPr>
        <p:spPr/>
        <p:txBody>
          <a:bodyPr/>
          <a:lstStyle>
            <a:lvl1pPr>
              <a:defRPr b="0">
                <a:solidFill>
                  <a:srgbClr val="FFFF00"/>
                </a:solidFill>
              </a:defRPr>
            </a:lvl1pPr>
          </a:lstStyle>
          <a:p>
            <a:pPr algn="r"/>
            <a:r>
              <a:rPr lang="en-US"/>
              <a:t>Presenter: Scott A. Campbell</a:t>
            </a:r>
            <a:endParaRPr lang="en-US" dirty="0"/>
          </a:p>
        </p:txBody>
      </p:sp>
      <p:sp>
        <p:nvSpPr>
          <p:cNvPr id="6" name="Slide Number Placeholder 5">
            <a:extLst>
              <a:ext uri="{FF2B5EF4-FFF2-40B4-BE49-F238E27FC236}">
                <a16:creationId xmlns:a16="http://schemas.microsoft.com/office/drawing/2014/main" id="{B5593C4C-3198-4444-B887-3D69CEE1A725}"/>
              </a:ext>
            </a:extLst>
          </p:cNvPr>
          <p:cNvSpPr>
            <a:spLocks noGrp="1"/>
          </p:cNvSpPr>
          <p:nvPr>
            <p:ph type="sldNum" sz="quarter" idx="12"/>
          </p:nvPr>
        </p:nvSpPr>
        <p:spPr/>
        <p:txBody>
          <a:bodyPr/>
          <a:lstStyle>
            <a:lvl1pPr>
              <a:defRPr>
                <a:solidFill>
                  <a:srgbClr val="FFFF00"/>
                </a:solidFill>
              </a:defRPr>
            </a:lvl1pPr>
          </a:lstStyle>
          <a:p>
            <a:fld id="{F3476FE5-2A74-9E46-9BAB-711D495194BB}" type="slidenum">
              <a:rPr lang="en-US" smtClean="0"/>
              <a:pPr/>
              <a:t>‹#›</a:t>
            </a:fld>
            <a:endParaRPr lang="en-US" dirty="0"/>
          </a:p>
        </p:txBody>
      </p:sp>
    </p:spTree>
    <p:extLst>
      <p:ext uri="{BB962C8B-B14F-4D97-AF65-F5344CB8AC3E}">
        <p14:creationId xmlns:p14="http://schemas.microsoft.com/office/powerpoint/2010/main" val="316982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Review Section Header">
    <p:bg>
      <p:bgPr>
        <a:solidFill>
          <a:srgbClr val="0000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14D8-668C-D941-B054-C7F42D693390}"/>
              </a:ext>
            </a:extLst>
          </p:cNvPr>
          <p:cNvSpPr>
            <a:spLocks noGrp="1"/>
          </p:cNvSpPr>
          <p:nvPr>
            <p:ph type="title" hasCustomPrompt="1"/>
          </p:nvPr>
        </p:nvSpPr>
        <p:spPr>
          <a:xfrm>
            <a:off x="831850" y="1709738"/>
            <a:ext cx="10515600" cy="2852737"/>
          </a:xfrm>
        </p:spPr>
        <p:txBody>
          <a:bodyPr anchor="b"/>
          <a:lstStyle>
            <a:lvl1pPr>
              <a:defRPr sz="6000" b="1">
                <a:solidFill>
                  <a:schemeClr val="bg1"/>
                </a:solidFill>
              </a:defRPr>
            </a:lvl1pPr>
          </a:lstStyle>
          <a:p>
            <a:r>
              <a:rPr lang="en-US" dirty="0"/>
              <a:t>Review:</a:t>
            </a:r>
          </a:p>
        </p:txBody>
      </p:sp>
      <p:sp>
        <p:nvSpPr>
          <p:cNvPr id="3" name="Text Placeholder 2">
            <a:extLst>
              <a:ext uri="{FF2B5EF4-FFF2-40B4-BE49-F238E27FC236}">
                <a16:creationId xmlns:a16="http://schemas.microsoft.com/office/drawing/2014/main" id="{B3F101D2-AC45-6342-934F-039A38430AC4}"/>
              </a:ext>
            </a:extLst>
          </p:cNvPr>
          <p:cNvSpPr>
            <a:spLocks noGrp="1"/>
          </p:cNvSpPr>
          <p:nvPr>
            <p:ph type="body" idx="1"/>
          </p:nvPr>
        </p:nvSpPr>
        <p:spPr>
          <a:xfrm>
            <a:off x="831850" y="4589463"/>
            <a:ext cx="10515600" cy="1500187"/>
          </a:xfrm>
        </p:spPr>
        <p:txBody>
          <a:bodyPr>
            <a:normAutofit/>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AB430C61-F11E-334C-B3CA-FE52548828CD}"/>
              </a:ext>
            </a:extLst>
          </p:cNvPr>
          <p:cNvSpPr>
            <a:spLocks noGrp="1"/>
          </p:cNvSpPr>
          <p:nvPr>
            <p:ph type="dt" sz="half" idx="10"/>
          </p:nvPr>
        </p:nvSpPr>
        <p:spPr/>
        <p:txBody>
          <a:bodyPr/>
          <a:lstStyle>
            <a:lvl1pPr>
              <a:defRPr>
                <a:solidFill>
                  <a:srgbClr val="FFFF00"/>
                </a:solidFill>
              </a:defRPr>
            </a:lvl1pPr>
          </a:lstStyle>
          <a:p>
            <a:r>
              <a:rPr lang="en-CA"/>
              <a:t>www.sino-exchange.org</a:t>
            </a:r>
            <a:endParaRPr lang="en-US" dirty="0"/>
          </a:p>
        </p:txBody>
      </p:sp>
      <p:sp>
        <p:nvSpPr>
          <p:cNvPr id="5" name="Footer Placeholder 4">
            <a:extLst>
              <a:ext uri="{FF2B5EF4-FFF2-40B4-BE49-F238E27FC236}">
                <a16:creationId xmlns:a16="http://schemas.microsoft.com/office/drawing/2014/main" id="{719E1F09-1929-9345-B0B7-D539DB4A36EC}"/>
              </a:ext>
            </a:extLst>
          </p:cNvPr>
          <p:cNvSpPr>
            <a:spLocks noGrp="1"/>
          </p:cNvSpPr>
          <p:nvPr>
            <p:ph type="ftr" sz="quarter" idx="11"/>
          </p:nvPr>
        </p:nvSpPr>
        <p:spPr/>
        <p:txBody>
          <a:bodyPr/>
          <a:lstStyle>
            <a:lvl1pPr>
              <a:defRPr b="0">
                <a:solidFill>
                  <a:srgbClr val="FFFF00"/>
                </a:solidFill>
              </a:defRPr>
            </a:lvl1pPr>
          </a:lstStyle>
          <a:p>
            <a:pPr algn="r"/>
            <a:r>
              <a:rPr lang="en-US"/>
              <a:t>Presenter: Scott A. Campbell</a:t>
            </a:r>
            <a:endParaRPr lang="en-US" dirty="0"/>
          </a:p>
        </p:txBody>
      </p:sp>
      <p:sp>
        <p:nvSpPr>
          <p:cNvPr id="6" name="Slide Number Placeholder 5">
            <a:extLst>
              <a:ext uri="{FF2B5EF4-FFF2-40B4-BE49-F238E27FC236}">
                <a16:creationId xmlns:a16="http://schemas.microsoft.com/office/drawing/2014/main" id="{B5593C4C-3198-4444-B887-3D69CEE1A725}"/>
              </a:ext>
            </a:extLst>
          </p:cNvPr>
          <p:cNvSpPr>
            <a:spLocks noGrp="1"/>
          </p:cNvSpPr>
          <p:nvPr>
            <p:ph type="sldNum" sz="quarter" idx="12"/>
          </p:nvPr>
        </p:nvSpPr>
        <p:spPr/>
        <p:txBody>
          <a:bodyPr/>
          <a:lstStyle>
            <a:lvl1pPr>
              <a:defRPr>
                <a:solidFill>
                  <a:srgbClr val="FFFF00"/>
                </a:solidFill>
              </a:defRPr>
            </a:lvl1pPr>
          </a:lstStyle>
          <a:p>
            <a:fld id="{F3476FE5-2A74-9E46-9BAB-711D495194BB}" type="slidenum">
              <a:rPr lang="en-US" smtClean="0"/>
              <a:pPr/>
              <a:t>‹#›</a:t>
            </a:fld>
            <a:endParaRPr lang="en-US" dirty="0"/>
          </a:p>
        </p:txBody>
      </p:sp>
    </p:spTree>
    <p:extLst>
      <p:ext uri="{BB962C8B-B14F-4D97-AF65-F5344CB8AC3E}">
        <p14:creationId xmlns:p14="http://schemas.microsoft.com/office/powerpoint/2010/main" val="85675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Learning Objectives">
    <p:bg>
      <p:bgPr>
        <a:solidFill>
          <a:srgbClr val="0000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14D8-668C-D941-B054-C7F42D693390}"/>
              </a:ext>
            </a:extLst>
          </p:cNvPr>
          <p:cNvSpPr>
            <a:spLocks noGrp="1"/>
          </p:cNvSpPr>
          <p:nvPr>
            <p:ph type="title" hasCustomPrompt="1"/>
          </p:nvPr>
        </p:nvSpPr>
        <p:spPr>
          <a:xfrm>
            <a:off x="831850" y="1709738"/>
            <a:ext cx="10515600" cy="1131433"/>
          </a:xfrm>
        </p:spPr>
        <p:txBody>
          <a:bodyPr anchor="b"/>
          <a:lstStyle>
            <a:lvl1pPr>
              <a:defRPr sz="6000" b="1">
                <a:solidFill>
                  <a:schemeClr val="bg1"/>
                </a:solidFill>
              </a:defRPr>
            </a:lvl1pPr>
          </a:lstStyle>
          <a:p>
            <a:r>
              <a:rPr lang="en-US"/>
              <a:t>Learning Objectives:</a:t>
            </a:r>
            <a:endParaRPr lang="en-US" dirty="0"/>
          </a:p>
        </p:txBody>
      </p:sp>
      <p:sp>
        <p:nvSpPr>
          <p:cNvPr id="3" name="Text Placeholder 2">
            <a:extLst>
              <a:ext uri="{FF2B5EF4-FFF2-40B4-BE49-F238E27FC236}">
                <a16:creationId xmlns:a16="http://schemas.microsoft.com/office/drawing/2014/main" id="{B3F101D2-AC45-6342-934F-039A38430AC4}"/>
              </a:ext>
            </a:extLst>
          </p:cNvPr>
          <p:cNvSpPr>
            <a:spLocks noGrp="1"/>
          </p:cNvSpPr>
          <p:nvPr>
            <p:ph type="body" idx="1"/>
          </p:nvPr>
        </p:nvSpPr>
        <p:spPr>
          <a:xfrm>
            <a:off x="831850" y="2841171"/>
            <a:ext cx="10515600" cy="3248479"/>
          </a:xfrm>
        </p:spPr>
        <p:txBody>
          <a:bodyPr>
            <a:normAutofit/>
          </a:bodyPr>
          <a:lstStyle>
            <a:lvl1pPr marL="457200" indent="-457200">
              <a:buFont typeface="Arial" panose="020B0604020202020204" pitchFamily="34" charset="0"/>
              <a:buChar char="•"/>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Date Placeholder 7">
            <a:extLst>
              <a:ext uri="{FF2B5EF4-FFF2-40B4-BE49-F238E27FC236}">
                <a16:creationId xmlns:a16="http://schemas.microsoft.com/office/drawing/2014/main" id="{FC29E39F-C38A-4C48-A729-1F69C898A7D4}"/>
              </a:ext>
            </a:extLst>
          </p:cNvPr>
          <p:cNvSpPr>
            <a:spLocks noGrp="1"/>
          </p:cNvSpPr>
          <p:nvPr>
            <p:ph type="dt" sz="half" idx="10"/>
          </p:nvPr>
        </p:nvSpPr>
        <p:spPr/>
        <p:txBody>
          <a:bodyPr/>
          <a:lstStyle>
            <a:lvl1pPr>
              <a:defRPr>
                <a:solidFill>
                  <a:srgbClr val="FFFF00"/>
                </a:solidFill>
              </a:defRPr>
            </a:lvl1pPr>
          </a:lstStyle>
          <a:p>
            <a:r>
              <a:rPr lang="en-CA"/>
              <a:t>www.sino-exchange.org</a:t>
            </a:r>
            <a:endParaRPr lang="en-US" dirty="0"/>
          </a:p>
        </p:txBody>
      </p:sp>
      <p:sp>
        <p:nvSpPr>
          <p:cNvPr id="11" name="Footer Placeholder 10">
            <a:extLst>
              <a:ext uri="{FF2B5EF4-FFF2-40B4-BE49-F238E27FC236}">
                <a16:creationId xmlns:a16="http://schemas.microsoft.com/office/drawing/2014/main" id="{F2B9E2FF-EB7E-8E48-8AAA-9B30FAD8EE2C}"/>
              </a:ext>
            </a:extLst>
          </p:cNvPr>
          <p:cNvSpPr>
            <a:spLocks noGrp="1"/>
          </p:cNvSpPr>
          <p:nvPr>
            <p:ph type="ftr" sz="quarter" idx="11"/>
          </p:nvPr>
        </p:nvSpPr>
        <p:spPr/>
        <p:txBody>
          <a:bodyPr/>
          <a:lstStyle>
            <a:lvl1pPr>
              <a:defRPr>
                <a:solidFill>
                  <a:srgbClr val="FFFF00"/>
                </a:solidFill>
              </a:defRPr>
            </a:lvl1pPr>
          </a:lstStyle>
          <a:p>
            <a:pPr algn="r"/>
            <a:r>
              <a:rPr lang="en-US" b="1"/>
              <a:t>Presenter: Scott A. Campbell</a:t>
            </a:r>
            <a:endParaRPr lang="en-US" b="1" dirty="0"/>
          </a:p>
        </p:txBody>
      </p:sp>
      <p:sp>
        <p:nvSpPr>
          <p:cNvPr id="13" name="Slide Number Placeholder 12">
            <a:extLst>
              <a:ext uri="{FF2B5EF4-FFF2-40B4-BE49-F238E27FC236}">
                <a16:creationId xmlns:a16="http://schemas.microsoft.com/office/drawing/2014/main" id="{3AADAF5B-517E-0840-9AAA-08089E9C0F94}"/>
              </a:ext>
            </a:extLst>
          </p:cNvPr>
          <p:cNvSpPr>
            <a:spLocks noGrp="1"/>
          </p:cNvSpPr>
          <p:nvPr>
            <p:ph type="sldNum" sz="quarter" idx="12"/>
          </p:nvPr>
        </p:nvSpPr>
        <p:spPr/>
        <p:txBody>
          <a:bodyPr/>
          <a:lstStyle>
            <a:lvl1pPr>
              <a:defRPr>
                <a:solidFill>
                  <a:srgbClr val="FFFF00"/>
                </a:solidFill>
              </a:defRPr>
            </a:lvl1pPr>
          </a:lstStyle>
          <a:p>
            <a:fld id="{F3476FE5-2A74-9E46-9BAB-711D495194BB}" type="slidenum">
              <a:rPr lang="en-US" smtClean="0"/>
              <a:pPr/>
              <a:t>‹#›</a:t>
            </a:fld>
            <a:endParaRPr lang="en-US" dirty="0"/>
          </a:p>
        </p:txBody>
      </p:sp>
    </p:spTree>
    <p:extLst>
      <p:ext uri="{BB962C8B-B14F-4D97-AF65-F5344CB8AC3E}">
        <p14:creationId xmlns:p14="http://schemas.microsoft.com/office/powerpoint/2010/main" val="356849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roduction Section Header">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14D8-668C-D941-B054-C7F42D693390}"/>
              </a:ext>
            </a:extLst>
          </p:cNvPr>
          <p:cNvSpPr>
            <a:spLocks noGrp="1"/>
          </p:cNvSpPr>
          <p:nvPr>
            <p:ph type="title" hasCustomPrompt="1"/>
          </p:nvPr>
        </p:nvSpPr>
        <p:spPr>
          <a:xfrm>
            <a:off x="831850" y="1709738"/>
            <a:ext cx="10515600" cy="2852737"/>
          </a:xfrm>
        </p:spPr>
        <p:txBody>
          <a:bodyPr anchor="b"/>
          <a:lstStyle>
            <a:lvl1pPr>
              <a:defRPr sz="6000" b="1">
                <a:solidFill>
                  <a:srgbClr val="112575"/>
                </a:solidFill>
              </a:defRPr>
            </a:lvl1pPr>
          </a:lstStyle>
          <a:p>
            <a:r>
              <a:rPr lang="en-US" dirty="0"/>
              <a:t>Introduction to:</a:t>
            </a:r>
          </a:p>
        </p:txBody>
      </p:sp>
      <p:sp>
        <p:nvSpPr>
          <p:cNvPr id="3" name="Text Placeholder 2">
            <a:extLst>
              <a:ext uri="{FF2B5EF4-FFF2-40B4-BE49-F238E27FC236}">
                <a16:creationId xmlns:a16="http://schemas.microsoft.com/office/drawing/2014/main" id="{B3F101D2-AC45-6342-934F-039A38430AC4}"/>
              </a:ext>
            </a:extLst>
          </p:cNvPr>
          <p:cNvSpPr>
            <a:spLocks noGrp="1"/>
          </p:cNvSpPr>
          <p:nvPr>
            <p:ph type="body" idx="1"/>
          </p:nvPr>
        </p:nvSpPr>
        <p:spPr>
          <a:xfrm>
            <a:off x="831850" y="4589463"/>
            <a:ext cx="10515600" cy="1500187"/>
          </a:xfrm>
        </p:spPr>
        <p:txBody>
          <a:bodyPr/>
          <a:lstStyle>
            <a:lvl1pPr marL="0" indent="0">
              <a:buNone/>
              <a:defRPr sz="2400">
                <a:solidFill>
                  <a:srgbClr val="11257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1" name="Date Placeholder 10">
            <a:extLst>
              <a:ext uri="{FF2B5EF4-FFF2-40B4-BE49-F238E27FC236}">
                <a16:creationId xmlns:a16="http://schemas.microsoft.com/office/drawing/2014/main" id="{3EE2E698-9B2F-354C-80F5-FFBC042822D3}"/>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12" name="Footer Placeholder 11">
            <a:extLst>
              <a:ext uri="{FF2B5EF4-FFF2-40B4-BE49-F238E27FC236}">
                <a16:creationId xmlns:a16="http://schemas.microsoft.com/office/drawing/2014/main" id="{37A93E80-DF47-4248-90EB-9620B5D503A1}"/>
              </a:ext>
            </a:extLst>
          </p:cNvPr>
          <p:cNvSpPr>
            <a:spLocks noGrp="1"/>
          </p:cNvSpPr>
          <p:nvPr>
            <p:ph type="ftr" sz="quarter" idx="11"/>
          </p:nvPr>
        </p:nvSpPr>
        <p:spPr/>
        <p:txBody>
          <a:bodyPr/>
          <a:lstStyle>
            <a:lvl1pPr>
              <a:defRPr>
                <a:solidFill>
                  <a:srgbClr val="00007D"/>
                </a:solidFill>
              </a:defRPr>
            </a:lvl1pPr>
          </a:lstStyle>
          <a:p>
            <a:pPr algn="r"/>
            <a:r>
              <a:rPr lang="en-US"/>
              <a:t>Presenter: Scott A. Campbell</a:t>
            </a:r>
            <a:endParaRPr lang="en-US" b="1" dirty="0"/>
          </a:p>
        </p:txBody>
      </p:sp>
      <p:sp>
        <p:nvSpPr>
          <p:cNvPr id="13" name="Slide Number Placeholder 12">
            <a:extLst>
              <a:ext uri="{FF2B5EF4-FFF2-40B4-BE49-F238E27FC236}">
                <a16:creationId xmlns:a16="http://schemas.microsoft.com/office/drawing/2014/main" id="{CA90FF3F-81C5-4545-8DBB-FE080A2A0B9F}"/>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spTree>
    <p:extLst>
      <p:ext uri="{BB962C8B-B14F-4D97-AF65-F5344CB8AC3E}">
        <p14:creationId xmlns:p14="http://schemas.microsoft.com/office/powerpoint/2010/main" val="281511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FDA86A-DD6B-0443-B757-E97E1A0C94BD}"/>
              </a:ext>
            </a:extLst>
          </p:cNvPr>
          <p:cNvSpPr>
            <a:spLocks noGrp="1"/>
          </p:cNvSpPr>
          <p:nvPr>
            <p:ph idx="1"/>
          </p:nvPr>
        </p:nvSpPr>
        <p:spPr>
          <a:xfrm>
            <a:off x="838200" y="1202267"/>
            <a:ext cx="10515600" cy="4974696"/>
          </a:xfrm>
        </p:spPr>
        <p:txBody>
          <a:bodyPr/>
          <a:lstStyle>
            <a:lvl1pPr>
              <a:defRPr>
                <a:solidFill>
                  <a:srgbClr val="00007D"/>
                </a:solidFill>
              </a:defRPr>
            </a:lvl1pPr>
            <a:lvl2pPr>
              <a:defRPr>
                <a:solidFill>
                  <a:srgbClr val="00007D"/>
                </a:solidFill>
              </a:defRPr>
            </a:lvl2pPr>
            <a:lvl3pPr>
              <a:defRPr>
                <a:solidFill>
                  <a:srgbClr val="00007D"/>
                </a:solidFill>
              </a:defRPr>
            </a:lvl3pPr>
            <a:lvl4pPr>
              <a:defRPr>
                <a:solidFill>
                  <a:srgbClr val="00007D"/>
                </a:solidFill>
              </a:defRPr>
            </a:lvl4pPr>
            <a:lvl5pPr>
              <a:defRPr>
                <a:solidFill>
                  <a:srgbClr val="00007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B4C81F0-74D2-B340-96B8-B5663EC6F3DA}"/>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5" name="Footer Placeholder 4">
            <a:extLst>
              <a:ext uri="{FF2B5EF4-FFF2-40B4-BE49-F238E27FC236}">
                <a16:creationId xmlns:a16="http://schemas.microsoft.com/office/drawing/2014/main" id="{346740A0-00EB-2B4E-82C8-CD44FB71F88F}"/>
              </a:ext>
            </a:extLst>
          </p:cNvPr>
          <p:cNvSpPr>
            <a:spLocks noGrp="1"/>
          </p:cNvSpPr>
          <p:nvPr>
            <p:ph type="ftr" sz="quarter" idx="11"/>
          </p:nvPr>
        </p:nvSpPr>
        <p:spPr/>
        <p:txBody>
          <a:bodyPr/>
          <a:lstStyle>
            <a:lvl1pPr>
              <a:defRPr>
                <a:solidFill>
                  <a:srgbClr val="00007D"/>
                </a:solidFill>
              </a:defRPr>
            </a:lvl1pPr>
          </a:lstStyle>
          <a:p>
            <a:pPr algn="r"/>
            <a:r>
              <a:rPr lang="en-US"/>
              <a:t>Presenter: Scott A. Campbell</a:t>
            </a:r>
            <a:endParaRPr lang="en-US" b="1" dirty="0"/>
          </a:p>
        </p:txBody>
      </p:sp>
      <p:sp>
        <p:nvSpPr>
          <p:cNvPr id="6" name="Slide Number Placeholder 5">
            <a:extLst>
              <a:ext uri="{FF2B5EF4-FFF2-40B4-BE49-F238E27FC236}">
                <a16:creationId xmlns:a16="http://schemas.microsoft.com/office/drawing/2014/main" id="{9FB6B362-B72A-F54D-BF6C-A626A0584D7B}"/>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sp>
        <p:nvSpPr>
          <p:cNvPr id="8" name="Title 1">
            <a:extLst>
              <a:ext uri="{FF2B5EF4-FFF2-40B4-BE49-F238E27FC236}">
                <a16:creationId xmlns:a16="http://schemas.microsoft.com/office/drawing/2014/main" id="{E17999E4-E21F-FA4E-A607-BD37AA5C1BB9}"/>
              </a:ext>
            </a:extLst>
          </p:cNvPr>
          <p:cNvSpPr>
            <a:spLocks noGrp="1"/>
          </p:cNvSpPr>
          <p:nvPr>
            <p:ph type="title" hasCustomPrompt="1"/>
          </p:nvPr>
        </p:nvSpPr>
        <p:spPr>
          <a:xfrm>
            <a:off x="1101082" y="152400"/>
            <a:ext cx="10252718" cy="829734"/>
          </a:xfrm>
        </p:spPr>
        <p:txBody>
          <a:bodyPr>
            <a:noAutofit/>
          </a:bodyPr>
          <a:lstStyle>
            <a:lvl1pPr>
              <a:defRPr sz="6000" b="0">
                <a:solidFill>
                  <a:schemeClr val="tx1"/>
                </a:solidFill>
              </a:defRPr>
            </a:lvl1pPr>
          </a:lstStyle>
          <a:p>
            <a:r>
              <a:rPr lang="en-US" dirty="0"/>
              <a:t>Todays topic</a:t>
            </a:r>
          </a:p>
        </p:txBody>
      </p:sp>
      <p:pic>
        <p:nvPicPr>
          <p:cNvPr id="9" name="Picture 8">
            <a:extLst>
              <a:ext uri="{FF2B5EF4-FFF2-40B4-BE49-F238E27FC236}">
                <a16:creationId xmlns:a16="http://schemas.microsoft.com/office/drawing/2014/main" id="{08F5ECD4-95EF-1A46-9675-CF97053F6631}"/>
              </a:ext>
            </a:extLst>
          </p:cNvPr>
          <p:cNvPicPr>
            <a:picLocks noChangeAspect="1"/>
          </p:cNvPicPr>
          <p:nvPr userDrawn="1"/>
        </p:nvPicPr>
        <p:blipFill>
          <a:blip r:embed="rId2"/>
          <a:srcRect/>
          <a:stretch/>
        </p:blipFill>
        <p:spPr>
          <a:xfrm>
            <a:off x="153230" y="152400"/>
            <a:ext cx="837785" cy="837785"/>
          </a:xfrm>
          <a:prstGeom prst="rect">
            <a:avLst/>
          </a:prstGeom>
        </p:spPr>
      </p:pic>
    </p:spTree>
    <p:extLst>
      <p:ext uri="{BB962C8B-B14F-4D97-AF65-F5344CB8AC3E}">
        <p14:creationId xmlns:p14="http://schemas.microsoft.com/office/powerpoint/2010/main" val="3468139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E11E44-104A-FE48-A126-B40B9B3D35CE}"/>
              </a:ext>
            </a:extLst>
          </p:cNvPr>
          <p:cNvSpPr>
            <a:spLocks noGrp="1"/>
          </p:cNvSpPr>
          <p:nvPr>
            <p:ph sz="half" idx="1"/>
          </p:nvPr>
        </p:nvSpPr>
        <p:spPr>
          <a:xfrm>
            <a:off x="838200" y="1219200"/>
            <a:ext cx="5181600" cy="4957763"/>
          </a:xfrm>
        </p:spPr>
        <p:txBody>
          <a:bodyPr/>
          <a:lstStyle>
            <a:lvl1pPr>
              <a:defRPr>
                <a:solidFill>
                  <a:srgbClr val="00007D"/>
                </a:solidFill>
              </a:defRPr>
            </a:lvl1pPr>
            <a:lvl2pPr>
              <a:defRPr>
                <a:solidFill>
                  <a:srgbClr val="00007D"/>
                </a:solidFill>
              </a:defRPr>
            </a:lvl2pPr>
            <a:lvl3pPr>
              <a:defRPr>
                <a:solidFill>
                  <a:srgbClr val="00007D"/>
                </a:solidFill>
              </a:defRPr>
            </a:lvl3pPr>
            <a:lvl4pPr>
              <a:defRPr>
                <a:solidFill>
                  <a:srgbClr val="00007D"/>
                </a:solidFill>
              </a:defRPr>
            </a:lvl4pPr>
            <a:lvl5pPr>
              <a:defRPr>
                <a:solidFill>
                  <a:srgbClr val="00007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8F94019-02E1-104B-977B-938A20FF5BC1}"/>
              </a:ext>
            </a:extLst>
          </p:cNvPr>
          <p:cNvSpPr>
            <a:spLocks noGrp="1"/>
          </p:cNvSpPr>
          <p:nvPr>
            <p:ph sz="half" idx="2"/>
          </p:nvPr>
        </p:nvSpPr>
        <p:spPr>
          <a:xfrm>
            <a:off x="6172200" y="1219200"/>
            <a:ext cx="5181600" cy="4957763"/>
          </a:xfrm>
        </p:spPr>
        <p:txBody>
          <a:bodyPr/>
          <a:lstStyle>
            <a:lvl1pPr>
              <a:defRPr>
                <a:solidFill>
                  <a:srgbClr val="00007D"/>
                </a:solidFill>
              </a:defRPr>
            </a:lvl1pPr>
            <a:lvl2pPr>
              <a:defRPr>
                <a:solidFill>
                  <a:srgbClr val="00007D"/>
                </a:solidFill>
              </a:defRPr>
            </a:lvl2pPr>
            <a:lvl3pPr>
              <a:defRPr>
                <a:solidFill>
                  <a:srgbClr val="00007D"/>
                </a:solidFill>
              </a:defRPr>
            </a:lvl3pPr>
            <a:lvl4pPr>
              <a:defRPr>
                <a:solidFill>
                  <a:srgbClr val="00007D"/>
                </a:solidFill>
              </a:defRPr>
            </a:lvl4pPr>
            <a:lvl5pPr>
              <a:defRPr>
                <a:solidFill>
                  <a:srgbClr val="00007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06AD94C4-5384-8146-B0EB-5FDB93CC6510}"/>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6" name="Footer Placeholder 5">
            <a:extLst>
              <a:ext uri="{FF2B5EF4-FFF2-40B4-BE49-F238E27FC236}">
                <a16:creationId xmlns:a16="http://schemas.microsoft.com/office/drawing/2014/main" id="{9F438489-F0DC-9541-9B26-B75768A2608E}"/>
              </a:ext>
            </a:extLst>
          </p:cNvPr>
          <p:cNvSpPr>
            <a:spLocks noGrp="1"/>
          </p:cNvSpPr>
          <p:nvPr>
            <p:ph type="ftr" sz="quarter" idx="11"/>
          </p:nvPr>
        </p:nvSpPr>
        <p:spPr/>
        <p:txBody>
          <a:bodyPr/>
          <a:lstStyle>
            <a:lvl1pPr>
              <a:defRPr b="0">
                <a:solidFill>
                  <a:srgbClr val="00007D"/>
                </a:solidFill>
              </a:defRPr>
            </a:lvl1pPr>
          </a:lstStyle>
          <a:p>
            <a:pPr algn="r"/>
            <a:r>
              <a:rPr lang="en-US"/>
              <a:t>Presenter: Scott A. Campbell</a:t>
            </a:r>
            <a:endParaRPr lang="en-US" dirty="0"/>
          </a:p>
        </p:txBody>
      </p:sp>
      <p:sp>
        <p:nvSpPr>
          <p:cNvPr id="7" name="Slide Number Placeholder 6">
            <a:extLst>
              <a:ext uri="{FF2B5EF4-FFF2-40B4-BE49-F238E27FC236}">
                <a16:creationId xmlns:a16="http://schemas.microsoft.com/office/drawing/2014/main" id="{BFF64096-0335-F34D-8DCC-2FA02B3A29E0}"/>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sp>
        <p:nvSpPr>
          <p:cNvPr id="10" name="Title 1">
            <a:extLst>
              <a:ext uri="{FF2B5EF4-FFF2-40B4-BE49-F238E27FC236}">
                <a16:creationId xmlns:a16="http://schemas.microsoft.com/office/drawing/2014/main" id="{FF128797-0DB2-9E4C-B0F5-37A406B2CEBC}"/>
              </a:ext>
            </a:extLst>
          </p:cNvPr>
          <p:cNvSpPr>
            <a:spLocks noGrp="1"/>
          </p:cNvSpPr>
          <p:nvPr>
            <p:ph type="title" hasCustomPrompt="1"/>
          </p:nvPr>
        </p:nvSpPr>
        <p:spPr>
          <a:xfrm>
            <a:off x="1101082" y="152400"/>
            <a:ext cx="10252718" cy="829734"/>
          </a:xfrm>
        </p:spPr>
        <p:txBody>
          <a:bodyPr>
            <a:noAutofit/>
          </a:bodyPr>
          <a:lstStyle>
            <a:lvl1pPr>
              <a:defRPr sz="6000" b="0">
                <a:solidFill>
                  <a:schemeClr val="tx1"/>
                </a:solidFill>
              </a:defRPr>
            </a:lvl1pPr>
          </a:lstStyle>
          <a:p>
            <a:r>
              <a:rPr lang="en-US" dirty="0"/>
              <a:t>Todays topic</a:t>
            </a:r>
          </a:p>
        </p:txBody>
      </p:sp>
      <p:pic>
        <p:nvPicPr>
          <p:cNvPr id="11" name="Picture 10">
            <a:extLst>
              <a:ext uri="{FF2B5EF4-FFF2-40B4-BE49-F238E27FC236}">
                <a16:creationId xmlns:a16="http://schemas.microsoft.com/office/drawing/2014/main" id="{B454B383-BF6E-F148-B747-75C0D0396815}"/>
              </a:ext>
            </a:extLst>
          </p:cNvPr>
          <p:cNvPicPr>
            <a:picLocks noChangeAspect="1"/>
          </p:cNvPicPr>
          <p:nvPr userDrawn="1"/>
        </p:nvPicPr>
        <p:blipFill>
          <a:blip r:embed="rId2"/>
          <a:srcRect/>
          <a:stretch/>
        </p:blipFill>
        <p:spPr>
          <a:xfrm>
            <a:off x="153230" y="152400"/>
            <a:ext cx="837785" cy="837785"/>
          </a:xfrm>
          <a:prstGeom prst="rect">
            <a:avLst/>
          </a:prstGeom>
        </p:spPr>
      </p:pic>
    </p:spTree>
    <p:extLst>
      <p:ext uri="{BB962C8B-B14F-4D97-AF65-F5344CB8AC3E}">
        <p14:creationId xmlns:p14="http://schemas.microsoft.com/office/powerpoint/2010/main" val="35963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13A1D6-0710-1B46-8BE4-404FF247E3C1}"/>
              </a:ext>
            </a:extLst>
          </p:cNvPr>
          <p:cNvSpPr>
            <a:spLocks noGrp="1"/>
          </p:cNvSpPr>
          <p:nvPr>
            <p:ph type="body" idx="1"/>
          </p:nvPr>
        </p:nvSpPr>
        <p:spPr>
          <a:xfrm>
            <a:off x="839788" y="1198563"/>
            <a:ext cx="5157787"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A9B89AA-0887-4144-A24B-222F797A03A6}"/>
              </a:ext>
            </a:extLst>
          </p:cNvPr>
          <p:cNvSpPr>
            <a:spLocks noGrp="1"/>
          </p:cNvSpPr>
          <p:nvPr>
            <p:ph sz="half" idx="2"/>
          </p:nvPr>
        </p:nvSpPr>
        <p:spPr>
          <a:xfrm>
            <a:off x="839788" y="2022474"/>
            <a:ext cx="5157787" cy="4124325"/>
          </a:xfrm>
        </p:spPr>
        <p:txBody>
          <a:bodyPr/>
          <a:lstStyle>
            <a:lvl1pPr>
              <a:defRPr>
                <a:solidFill>
                  <a:srgbClr val="00007D"/>
                </a:solidFill>
              </a:defRPr>
            </a:lvl1pPr>
            <a:lvl2pPr>
              <a:defRPr>
                <a:solidFill>
                  <a:srgbClr val="00007D"/>
                </a:solidFill>
              </a:defRPr>
            </a:lvl2pPr>
            <a:lvl3pPr>
              <a:defRPr>
                <a:solidFill>
                  <a:srgbClr val="00007D"/>
                </a:solidFill>
              </a:defRPr>
            </a:lvl3pPr>
            <a:lvl4pPr>
              <a:defRPr>
                <a:solidFill>
                  <a:srgbClr val="00007D"/>
                </a:solidFill>
              </a:defRPr>
            </a:lvl4pPr>
            <a:lvl5pPr>
              <a:defRPr>
                <a:solidFill>
                  <a:srgbClr val="00007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3DEA175-26C4-6B4C-8A19-EC99D9E6C33E}"/>
              </a:ext>
            </a:extLst>
          </p:cNvPr>
          <p:cNvSpPr>
            <a:spLocks noGrp="1"/>
          </p:cNvSpPr>
          <p:nvPr>
            <p:ph type="body" sz="quarter" idx="3"/>
          </p:nvPr>
        </p:nvSpPr>
        <p:spPr>
          <a:xfrm>
            <a:off x="6172200" y="1198563"/>
            <a:ext cx="5183188" cy="82391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44337C75-503D-0048-BC3C-C21E8E34F4EC}"/>
              </a:ext>
            </a:extLst>
          </p:cNvPr>
          <p:cNvSpPr>
            <a:spLocks noGrp="1"/>
          </p:cNvSpPr>
          <p:nvPr>
            <p:ph sz="quarter" idx="4"/>
          </p:nvPr>
        </p:nvSpPr>
        <p:spPr>
          <a:xfrm>
            <a:off x="6172200" y="2022475"/>
            <a:ext cx="5183188" cy="4124324"/>
          </a:xfrm>
        </p:spPr>
        <p:txBody>
          <a:bodyPr/>
          <a:lstStyle>
            <a:lvl1pPr>
              <a:defRPr>
                <a:solidFill>
                  <a:srgbClr val="00007D"/>
                </a:solidFill>
              </a:defRPr>
            </a:lvl1pPr>
            <a:lvl2pPr>
              <a:defRPr>
                <a:solidFill>
                  <a:srgbClr val="00007D"/>
                </a:solidFill>
              </a:defRPr>
            </a:lvl2pPr>
            <a:lvl3pPr>
              <a:defRPr>
                <a:solidFill>
                  <a:srgbClr val="00007D"/>
                </a:solidFill>
              </a:defRPr>
            </a:lvl3pPr>
            <a:lvl4pPr>
              <a:defRPr>
                <a:solidFill>
                  <a:srgbClr val="00007D"/>
                </a:solidFill>
              </a:defRPr>
            </a:lvl4pPr>
            <a:lvl5pPr>
              <a:defRPr>
                <a:solidFill>
                  <a:srgbClr val="00007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0D3E1A0-582B-8741-93F4-7DAEAFC09A8F}"/>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8" name="Footer Placeholder 7">
            <a:extLst>
              <a:ext uri="{FF2B5EF4-FFF2-40B4-BE49-F238E27FC236}">
                <a16:creationId xmlns:a16="http://schemas.microsoft.com/office/drawing/2014/main" id="{C98A833B-CE77-9C43-B461-45C4D33A056B}"/>
              </a:ext>
            </a:extLst>
          </p:cNvPr>
          <p:cNvSpPr>
            <a:spLocks noGrp="1"/>
          </p:cNvSpPr>
          <p:nvPr>
            <p:ph type="ftr" sz="quarter" idx="11"/>
          </p:nvPr>
        </p:nvSpPr>
        <p:spPr/>
        <p:txBody>
          <a:bodyPr/>
          <a:lstStyle>
            <a:lvl1pPr>
              <a:defRPr b="0">
                <a:solidFill>
                  <a:srgbClr val="00007D"/>
                </a:solidFill>
              </a:defRPr>
            </a:lvl1pPr>
          </a:lstStyle>
          <a:p>
            <a:pPr algn="r"/>
            <a:r>
              <a:rPr lang="en-US"/>
              <a:t>Presenter: Scott A. Campbell</a:t>
            </a:r>
            <a:endParaRPr lang="en-US" dirty="0"/>
          </a:p>
        </p:txBody>
      </p:sp>
      <p:sp>
        <p:nvSpPr>
          <p:cNvPr id="9" name="Slide Number Placeholder 8">
            <a:extLst>
              <a:ext uri="{FF2B5EF4-FFF2-40B4-BE49-F238E27FC236}">
                <a16:creationId xmlns:a16="http://schemas.microsoft.com/office/drawing/2014/main" id="{D0EF2846-E063-B649-B04F-15225A80534F}"/>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sp>
        <p:nvSpPr>
          <p:cNvPr id="12" name="Title 1">
            <a:extLst>
              <a:ext uri="{FF2B5EF4-FFF2-40B4-BE49-F238E27FC236}">
                <a16:creationId xmlns:a16="http://schemas.microsoft.com/office/drawing/2014/main" id="{714E0302-D1AE-494D-B3BA-EF237FC69429}"/>
              </a:ext>
            </a:extLst>
          </p:cNvPr>
          <p:cNvSpPr>
            <a:spLocks noGrp="1"/>
          </p:cNvSpPr>
          <p:nvPr>
            <p:ph type="title" hasCustomPrompt="1"/>
          </p:nvPr>
        </p:nvSpPr>
        <p:spPr>
          <a:xfrm>
            <a:off x="1101082" y="152400"/>
            <a:ext cx="10252718" cy="829734"/>
          </a:xfrm>
        </p:spPr>
        <p:txBody>
          <a:bodyPr>
            <a:noAutofit/>
          </a:bodyPr>
          <a:lstStyle>
            <a:lvl1pPr>
              <a:defRPr sz="6000" b="0">
                <a:solidFill>
                  <a:schemeClr val="tx1"/>
                </a:solidFill>
              </a:defRPr>
            </a:lvl1pPr>
          </a:lstStyle>
          <a:p>
            <a:r>
              <a:rPr lang="en-US" dirty="0"/>
              <a:t>Todays topic</a:t>
            </a:r>
          </a:p>
        </p:txBody>
      </p:sp>
      <p:pic>
        <p:nvPicPr>
          <p:cNvPr id="13" name="Picture 12">
            <a:extLst>
              <a:ext uri="{FF2B5EF4-FFF2-40B4-BE49-F238E27FC236}">
                <a16:creationId xmlns:a16="http://schemas.microsoft.com/office/drawing/2014/main" id="{0752B243-7FB6-C647-AAC9-4AEA97C69666}"/>
              </a:ext>
            </a:extLst>
          </p:cNvPr>
          <p:cNvPicPr>
            <a:picLocks noChangeAspect="1"/>
          </p:cNvPicPr>
          <p:nvPr userDrawn="1"/>
        </p:nvPicPr>
        <p:blipFill>
          <a:blip r:embed="rId2"/>
          <a:srcRect/>
          <a:stretch/>
        </p:blipFill>
        <p:spPr>
          <a:xfrm>
            <a:off x="153230" y="152400"/>
            <a:ext cx="837785" cy="837785"/>
          </a:xfrm>
          <a:prstGeom prst="rect">
            <a:avLst/>
          </a:prstGeom>
        </p:spPr>
      </p:pic>
    </p:spTree>
    <p:extLst>
      <p:ext uri="{BB962C8B-B14F-4D97-AF65-F5344CB8AC3E}">
        <p14:creationId xmlns:p14="http://schemas.microsoft.com/office/powerpoint/2010/main" val="385810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E7048D-A404-D148-BE47-7A48A9DB7F44}"/>
              </a:ext>
            </a:extLst>
          </p:cNvPr>
          <p:cNvSpPr>
            <a:spLocks noGrp="1"/>
          </p:cNvSpPr>
          <p:nvPr>
            <p:ph type="title" hasCustomPrompt="1"/>
          </p:nvPr>
        </p:nvSpPr>
        <p:spPr>
          <a:xfrm>
            <a:off x="1101082" y="152400"/>
            <a:ext cx="10252718" cy="829734"/>
          </a:xfrm>
        </p:spPr>
        <p:txBody>
          <a:bodyPr>
            <a:noAutofit/>
          </a:bodyPr>
          <a:lstStyle>
            <a:lvl1pPr>
              <a:defRPr sz="6000" b="0">
                <a:solidFill>
                  <a:schemeClr val="tx1"/>
                </a:solidFill>
              </a:defRPr>
            </a:lvl1pPr>
          </a:lstStyle>
          <a:p>
            <a:r>
              <a:rPr lang="en-US" dirty="0"/>
              <a:t>Todays topic</a:t>
            </a:r>
          </a:p>
        </p:txBody>
      </p:sp>
      <p:pic>
        <p:nvPicPr>
          <p:cNvPr id="7" name="Picture 6">
            <a:extLst>
              <a:ext uri="{FF2B5EF4-FFF2-40B4-BE49-F238E27FC236}">
                <a16:creationId xmlns:a16="http://schemas.microsoft.com/office/drawing/2014/main" id="{1CBE749F-587E-AA40-8102-1036CDC047FD}"/>
              </a:ext>
            </a:extLst>
          </p:cNvPr>
          <p:cNvPicPr>
            <a:picLocks noChangeAspect="1"/>
          </p:cNvPicPr>
          <p:nvPr userDrawn="1"/>
        </p:nvPicPr>
        <p:blipFill>
          <a:blip r:embed="rId2"/>
          <a:srcRect/>
          <a:stretch/>
        </p:blipFill>
        <p:spPr>
          <a:xfrm>
            <a:off x="153230" y="152400"/>
            <a:ext cx="837785" cy="837785"/>
          </a:xfrm>
          <a:prstGeom prst="rect">
            <a:avLst/>
          </a:prstGeom>
        </p:spPr>
      </p:pic>
      <p:sp>
        <p:nvSpPr>
          <p:cNvPr id="3" name="Date Placeholder 2">
            <a:extLst>
              <a:ext uri="{FF2B5EF4-FFF2-40B4-BE49-F238E27FC236}">
                <a16:creationId xmlns:a16="http://schemas.microsoft.com/office/drawing/2014/main" id="{8E9AE39D-A098-2349-9470-285B691E1F67}"/>
              </a:ext>
            </a:extLst>
          </p:cNvPr>
          <p:cNvSpPr>
            <a:spLocks noGrp="1"/>
          </p:cNvSpPr>
          <p:nvPr>
            <p:ph type="dt" sz="half" idx="10"/>
          </p:nvPr>
        </p:nvSpPr>
        <p:spPr/>
        <p:txBody>
          <a:bodyPr/>
          <a:lstStyle>
            <a:lvl1pPr>
              <a:defRPr>
                <a:solidFill>
                  <a:srgbClr val="00007D"/>
                </a:solidFill>
              </a:defRPr>
            </a:lvl1pPr>
          </a:lstStyle>
          <a:p>
            <a:r>
              <a:rPr lang="en-CA"/>
              <a:t>www.sino-exchange.org</a:t>
            </a:r>
            <a:endParaRPr lang="en-US" dirty="0"/>
          </a:p>
        </p:txBody>
      </p:sp>
      <p:sp>
        <p:nvSpPr>
          <p:cNvPr id="4" name="Footer Placeholder 3">
            <a:extLst>
              <a:ext uri="{FF2B5EF4-FFF2-40B4-BE49-F238E27FC236}">
                <a16:creationId xmlns:a16="http://schemas.microsoft.com/office/drawing/2014/main" id="{55257DFE-6401-7F4D-82F3-1DF8445C4C3D}"/>
              </a:ext>
            </a:extLst>
          </p:cNvPr>
          <p:cNvSpPr>
            <a:spLocks noGrp="1"/>
          </p:cNvSpPr>
          <p:nvPr>
            <p:ph type="ftr" sz="quarter" idx="11"/>
          </p:nvPr>
        </p:nvSpPr>
        <p:spPr/>
        <p:txBody>
          <a:bodyPr/>
          <a:lstStyle>
            <a:lvl1pPr>
              <a:defRPr>
                <a:solidFill>
                  <a:srgbClr val="00007D"/>
                </a:solidFill>
              </a:defRPr>
            </a:lvl1pPr>
          </a:lstStyle>
          <a:p>
            <a:pPr algn="r"/>
            <a:r>
              <a:rPr lang="en-US"/>
              <a:t>Presenter: Scott A. Campbell</a:t>
            </a:r>
            <a:endParaRPr lang="en-US" b="1" dirty="0"/>
          </a:p>
        </p:txBody>
      </p:sp>
      <p:sp>
        <p:nvSpPr>
          <p:cNvPr id="5" name="Slide Number Placeholder 4">
            <a:extLst>
              <a:ext uri="{FF2B5EF4-FFF2-40B4-BE49-F238E27FC236}">
                <a16:creationId xmlns:a16="http://schemas.microsoft.com/office/drawing/2014/main" id="{AEF026D6-5D73-9C46-BB06-77BE9391B2AA}"/>
              </a:ext>
            </a:extLst>
          </p:cNvPr>
          <p:cNvSpPr>
            <a:spLocks noGrp="1"/>
          </p:cNvSpPr>
          <p:nvPr>
            <p:ph type="sldNum" sz="quarter" idx="12"/>
          </p:nvPr>
        </p:nvSpPr>
        <p:spPr/>
        <p:txBody>
          <a:bodyPr/>
          <a:lstStyle>
            <a:lvl1pPr>
              <a:defRPr>
                <a:solidFill>
                  <a:srgbClr val="00007D"/>
                </a:solidFill>
              </a:defRPr>
            </a:lvl1pPr>
          </a:lstStyle>
          <a:p>
            <a:fld id="{F3476FE5-2A74-9E46-9BAB-711D495194BB}" type="slidenum">
              <a:rPr lang="en-US" smtClean="0"/>
              <a:pPr/>
              <a:t>‹#›</a:t>
            </a:fld>
            <a:endParaRPr lang="en-US" dirty="0"/>
          </a:p>
        </p:txBody>
      </p:sp>
    </p:spTree>
    <p:extLst>
      <p:ext uri="{BB962C8B-B14F-4D97-AF65-F5344CB8AC3E}">
        <p14:creationId xmlns:p14="http://schemas.microsoft.com/office/powerpoint/2010/main" val="3319718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20747-20B7-EF40-AC35-4E7A38CCC8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6B8081-842A-4E46-970F-6EF2BB19B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10550-BA15-AC43-9A7B-F5E3A18F7E07}"/>
              </a:ext>
            </a:extLst>
          </p:cNvPr>
          <p:cNvSpPr>
            <a:spLocks noGrp="1"/>
          </p:cNvSpPr>
          <p:nvPr>
            <p:ph type="dt" sz="half" idx="2"/>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en-CA"/>
              <a:t>www.sino-exchange.org</a:t>
            </a:r>
            <a:endParaRPr lang="en-US" dirty="0"/>
          </a:p>
        </p:txBody>
      </p:sp>
      <p:sp>
        <p:nvSpPr>
          <p:cNvPr id="5" name="Footer Placeholder 4">
            <a:extLst>
              <a:ext uri="{FF2B5EF4-FFF2-40B4-BE49-F238E27FC236}">
                <a16:creationId xmlns:a16="http://schemas.microsoft.com/office/drawing/2014/main" id="{D894C2D9-DB6B-014F-9C25-D1CD645E66DF}"/>
              </a:ext>
            </a:extLst>
          </p:cNvPr>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Presenter: Scott A. Campbell</a:t>
            </a:r>
            <a:endParaRPr lang="en-US" dirty="0"/>
          </a:p>
        </p:txBody>
      </p:sp>
      <p:sp>
        <p:nvSpPr>
          <p:cNvPr id="6" name="Slide Number Placeholder 5">
            <a:extLst>
              <a:ext uri="{FF2B5EF4-FFF2-40B4-BE49-F238E27FC236}">
                <a16:creationId xmlns:a16="http://schemas.microsoft.com/office/drawing/2014/main" id="{9CEA3013-6F21-F643-A9D2-02568DD90BEB}"/>
              </a:ext>
            </a:extLst>
          </p:cNvPr>
          <p:cNvSpPr>
            <a:spLocks noGrp="1"/>
          </p:cNvSpPr>
          <p:nvPr>
            <p:ph type="sldNum" sz="quarter" idx="4"/>
          </p:nvPr>
        </p:nvSpPr>
        <p:spPr>
          <a:xfrm>
            <a:off x="5455920" y="6356350"/>
            <a:ext cx="128016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BFFC4823-0D3A-944C-9802-BD9117D20FF8}" type="slidenum">
              <a:rPr lang="en-US" smtClean="0"/>
              <a:pPr/>
              <a:t>‹#›</a:t>
            </a:fld>
            <a:endParaRPr lang="en-US" dirty="0"/>
          </a:p>
        </p:txBody>
      </p:sp>
    </p:spTree>
    <p:extLst>
      <p:ext uri="{BB962C8B-B14F-4D97-AF65-F5344CB8AC3E}">
        <p14:creationId xmlns:p14="http://schemas.microsoft.com/office/powerpoint/2010/main" val="104125205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9"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A3EE9-0341-524F-BF32-C4297D11FB0D}"/>
              </a:ext>
            </a:extLst>
          </p:cNvPr>
          <p:cNvSpPr>
            <a:spLocks noGrp="1"/>
          </p:cNvSpPr>
          <p:nvPr>
            <p:ph type="ctrTitle"/>
          </p:nvPr>
        </p:nvSpPr>
        <p:spPr/>
        <p:txBody>
          <a:bodyPr>
            <a:normAutofit/>
          </a:bodyPr>
          <a:lstStyle/>
          <a:p>
            <a:r>
              <a:rPr lang="en-US" sz="5400" dirty="0">
                <a:latin typeface="+mn-lt"/>
              </a:rPr>
              <a:t>September STEM Symposium</a:t>
            </a:r>
          </a:p>
        </p:txBody>
      </p:sp>
      <p:sp>
        <p:nvSpPr>
          <p:cNvPr id="3" name="Subtitle 2">
            <a:extLst>
              <a:ext uri="{FF2B5EF4-FFF2-40B4-BE49-F238E27FC236}">
                <a16:creationId xmlns:a16="http://schemas.microsoft.com/office/drawing/2014/main" id="{9E0CF7E4-0458-D749-84C5-9C0A1FB35569}"/>
              </a:ext>
            </a:extLst>
          </p:cNvPr>
          <p:cNvSpPr>
            <a:spLocks noGrp="1"/>
          </p:cNvSpPr>
          <p:nvPr>
            <p:ph type="subTitle" idx="1"/>
          </p:nvPr>
        </p:nvSpPr>
        <p:spPr/>
        <p:txBody>
          <a:bodyPr/>
          <a:lstStyle/>
          <a:p>
            <a:r>
              <a:rPr lang="en-US" dirty="0">
                <a:latin typeface="+mn-lt"/>
              </a:rPr>
              <a:t>Mini Jet Lab Report Part 2: Hypothesis &amp; Procedures</a:t>
            </a:r>
          </a:p>
        </p:txBody>
      </p:sp>
      <p:sp>
        <p:nvSpPr>
          <p:cNvPr id="4" name="Date Placeholder 3">
            <a:extLst>
              <a:ext uri="{FF2B5EF4-FFF2-40B4-BE49-F238E27FC236}">
                <a16:creationId xmlns:a16="http://schemas.microsoft.com/office/drawing/2014/main" id="{482DFDFC-3879-314B-B9B6-691D37EBD0F1}"/>
              </a:ext>
            </a:extLst>
          </p:cNvPr>
          <p:cNvSpPr>
            <a:spLocks noGrp="1"/>
          </p:cNvSpPr>
          <p:nvPr>
            <p:ph type="dt" sz="half" idx="10"/>
          </p:nvPr>
        </p:nvSpPr>
        <p:spPr/>
        <p:txBody>
          <a:bodyPr/>
          <a:lstStyle/>
          <a:p>
            <a:r>
              <a:rPr lang="en-CA"/>
              <a:t>www.sino-exchange.org</a:t>
            </a:r>
            <a:endParaRPr lang="en-US" dirty="0"/>
          </a:p>
        </p:txBody>
      </p:sp>
      <p:sp>
        <p:nvSpPr>
          <p:cNvPr id="5" name="Footer Placeholder 4">
            <a:extLst>
              <a:ext uri="{FF2B5EF4-FFF2-40B4-BE49-F238E27FC236}">
                <a16:creationId xmlns:a16="http://schemas.microsoft.com/office/drawing/2014/main" id="{B25435D8-AA06-B046-9997-15B42123ED7F}"/>
              </a:ext>
            </a:extLst>
          </p:cNvPr>
          <p:cNvSpPr>
            <a:spLocks noGrp="1"/>
          </p:cNvSpPr>
          <p:nvPr>
            <p:ph type="ftr" sz="quarter" idx="11"/>
          </p:nvPr>
        </p:nvSpPr>
        <p:spPr/>
        <p:txBody>
          <a:bodyPr/>
          <a:lstStyle/>
          <a:p>
            <a:pPr algn="r"/>
            <a:r>
              <a:rPr lang="en-US">
                <a:solidFill>
                  <a:srgbClr val="112575"/>
                </a:solidFill>
              </a:rPr>
              <a:t>Presenter: Scott A. Campbell</a:t>
            </a:r>
            <a:endParaRPr lang="en-US" dirty="0">
              <a:solidFill>
                <a:srgbClr val="112575"/>
              </a:solidFill>
            </a:endParaRPr>
          </a:p>
        </p:txBody>
      </p:sp>
      <p:sp>
        <p:nvSpPr>
          <p:cNvPr id="6" name="Slide Number Placeholder 5">
            <a:extLst>
              <a:ext uri="{FF2B5EF4-FFF2-40B4-BE49-F238E27FC236}">
                <a16:creationId xmlns:a16="http://schemas.microsoft.com/office/drawing/2014/main" id="{1B802B62-5915-644A-9C9D-1EEC14D20F7F}"/>
              </a:ext>
            </a:extLst>
          </p:cNvPr>
          <p:cNvSpPr>
            <a:spLocks noGrp="1"/>
          </p:cNvSpPr>
          <p:nvPr>
            <p:ph type="sldNum" sz="quarter" idx="12"/>
          </p:nvPr>
        </p:nvSpPr>
        <p:spPr/>
        <p:txBody>
          <a:bodyPr/>
          <a:lstStyle/>
          <a:p>
            <a:fld id="{F3476FE5-2A74-9E46-9BAB-711D495194BB}" type="slidenum">
              <a:rPr lang="en-US" smtClean="0"/>
              <a:pPr/>
              <a:t>1</a:t>
            </a:fld>
            <a:endParaRPr lang="en-US" dirty="0"/>
          </a:p>
        </p:txBody>
      </p:sp>
    </p:spTree>
    <p:extLst>
      <p:ext uri="{BB962C8B-B14F-4D97-AF65-F5344CB8AC3E}">
        <p14:creationId xmlns:p14="http://schemas.microsoft.com/office/powerpoint/2010/main" val="3522203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p:txBody>
          <a:bodyPr anchor="ctr">
            <a:noAutofit/>
          </a:bodyPr>
          <a:lstStyle/>
          <a:p>
            <a:pPr marL="0" indent="0" algn="ctr">
              <a:buNone/>
            </a:pPr>
            <a:r>
              <a:rPr lang="en-US" sz="7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 Hypothesis </a:t>
            </a:r>
            <a:br>
              <a:rPr lang="en-US" sz="7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br>
            <a:r>
              <a:rPr lang="zh-CN" altLang="en-US" sz="7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提出假设</a:t>
            </a:r>
            <a:endParaRPr lang="en-CA" sz="72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10</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Hypothesis &amp; Procedures</a:t>
            </a:r>
            <a:endParaRPr lang="en-US" dirty="0"/>
          </a:p>
        </p:txBody>
      </p:sp>
    </p:spTree>
    <p:extLst>
      <p:ext uri="{BB962C8B-B14F-4D97-AF65-F5344CB8AC3E}">
        <p14:creationId xmlns:p14="http://schemas.microsoft.com/office/powerpoint/2010/main" val="3280013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p:txBody>
          <a:bodyPr anchor="t">
            <a:noAutofit/>
          </a:bodyPr>
          <a:lstStyle/>
          <a:p>
            <a:pPr marL="0" indent="0">
              <a:buNone/>
            </a:pPr>
            <a:r>
              <a:rPr lang="en-CA" sz="3200" dirty="0"/>
              <a:t>In your </a:t>
            </a:r>
            <a:r>
              <a:rPr lang="en-CA" sz="3200" b="1" dirty="0">
                <a:solidFill>
                  <a:srgbClr val="FF0000"/>
                </a:solidFill>
              </a:rPr>
              <a:t>‘Mini Jet Pre Lab Report’</a:t>
            </a:r>
            <a:r>
              <a:rPr lang="en-CA" sz="3200" b="1" dirty="0"/>
              <a:t> </a:t>
            </a:r>
            <a:r>
              <a:rPr lang="en-CA" sz="3200" dirty="0"/>
              <a:t>you made several </a:t>
            </a:r>
            <a:r>
              <a:rPr lang="en-CA" sz="3200" b="1" dirty="0">
                <a:solidFill>
                  <a:srgbClr val="FF0000"/>
                </a:solidFill>
              </a:rPr>
              <a:t>‘quantitative’</a:t>
            </a:r>
            <a:r>
              <a:rPr lang="en-CA" sz="3200" dirty="0">
                <a:solidFill>
                  <a:srgbClr val="FF0000"/>
                </a:solidFill>
              </a:rPr>
              <a:t> </a:t>
            </a:r>
            <a:r>
              <a:rPr lang="en-CA" sz="3200" dirty="0"/>
              <a:t>and </a:t>
            </a:r>
            <a:r>
              <a:rPr lang="en-CA" sz="3200" b="1" dirty="0">
                <a:solidFill>
                  <a:srgbClr val="FF0000"/>
                </a:solidFill>
              </a:rPr>
              <a:t>‘qualitative observations’</a:t>
            </a:r>
            <a:r>
              <a:rPr lang="en-CA" sz="3200" dirty="0"/>
              <a:t> about your </a:t>
            </a:r>
            <a:br>
              <a:rPr lang="en-CA" sz="3200" dirty="0"/>
            </a:br>
            <a:r>
              <a:rPr lang="en-CA" sz="3200" b="1" dirty="0">
                <a:solidFill>
                  <a:srgbClr val="FF0000"/>
                </a:solidFill>
              </a:rPr>
              <a:t>‘mini jets’</a:t>
            </a:r>
            <a:r>
              <a:rPr lang="en-CA" sz="3200" dirty="0"/>
              <a:t>. You and your group then used these </a:t>
            </a:r>
            <a:r>
              <a:rPr lang="en-CA" sz="3200" b="1" dirty="0">
                <a:solidFill>
                  <a:srgbClr val="A11D2B"/>
                </a:solidFill>
              </a:rPr>
              <a:t>‘observations’</a:t>
            </a:r>
            <a:r>
              <a:rPr lang="en-CA" sz="3200" dirty="0"/>
              <a:t> to select the best </a:t>
            </a:r>
            <a:r>
              <a:rPr lang="en-CA" sz="3200" b="1" dirty="0">
                <a:solidFill>
                  <a:srgbClr val="FF0000"/>
                </a:solidFill>
              </a:rPr>
              <a:t>‘mini jet’</a:t>
            </a:r>
            <a:r>
              <a:rPr lang="en-CA" sz="3200" dirty="0">
                <a:solidFill>
                  <a:srgbClr val="FF0000"/>
                </a:solidFill>
              </a:rPr>
              <a:t> </a:t>
            </a:r>
            <a:r>
              <a:rPr lang="en-CA" sz="3200" dirty="0"/>
              <a:t>to use for the upcoming experiment. You then predicted how your plane would perform by creating a </a:t>
            </a:r>
            <a:r>
              <a:rPr lang="en-CA" sz="3200" b="1" dirty="0">
                <a:solidFill>
                  <a:srgbClr val="FF0000"/>
                </a:solidFill>
              </a:rPr>
              <a:t>‘claim’</a:t>
            </a:r>
            <a:r>
              <a:rPr lang="en-CA" sz="3200" dirty="0"/>
              <a:t>, supported that </a:t>
            </a:r>
            <a:r>
              <a:rPr lang="en-CA" sz="3200" b="1" dirty="0">
                <a:solidFill>
                  <a:srgbClr val="FF0000"/>
                </a:solidFill>
              </a:rPr>
              <a:t>‘claim’</a:t>
            </a:r>
            <a:r>
              <a:rPr lang="en-CA" sz="3200" dirty="0"/>
              <a:t> with </a:t>
            </a:r>
            <a:r>
              <a:rPr lang="en-CA" sz="3200" b="1" dirty="0">
                <a:solidFill>
                  <a:srgbClr val="FF0000"/>
                </a:solidFill>
              </a:rPr>
              <a:t>‘evidence’</a:t>
            </a:r>
            <a:r>
              <a:rPr lang="en-CA" sz="3200" dirty="0"/>
              <a:t>, and provided </a:t>
            </a:r>
            <a:r>
              <a:rPr lang="en-CA" sz="3200" b="1" dirty="0">
                <a:solidFill>
                  <a:srgbClr val="FF0000"/>
                </a:solidFill>
              </a:rPr>
              <a:t>‘reasoning’</a:t>
            </a:r>
            <a:r>
              <a:rPr lang="en-CA" sz="3200" dirty="0"/>
              <a:t> as to why the provided </a:t>
            </a:r>
            <a:r>
              <a:rPr lang="en-CA" sz="3200" b="1" dirty="0">
                <a:solidFill>
                  <a:srgbClr val="FF0000"/>
                </a:solidFill>
              </a:rPr>
              <a:t>‘evidence’</a:t>
            </a:r>
            <a:r>
              <a:rPr lang="en-CA" sz="3200" b="1" dirty="0"/>
              <a:t> </a:t>
            </a:r>
            <a:r>
              <a:rPr lang="en-CA" sz="3200" dirty="0"/>
              <a:t>supported the </a:t>
            </a:r>
            <a:r>
              <a:rPr lang="en-CA" sz="3200" b="1" dirty="0">
                <a:solidFill>
                  <a:srgbClr val="FF0000"/>
                </a:solidFill>
              </a:rPr>
              <a:t>‘claim’</a:t>
            </a:r>
            <a:r>
              <a:rPr lang="en-CA" sz="3200" dirty="0"/>
              <a:t>.</a:t>
            </a:r>
            <a:br>
              <a:rPr lang="en-CA" dirty="0"/>
            </a:br>
            <a:br>
              <a:rPr lang="en-CA" sz="3200" dirty="0"/>
            </a:br>
            <a:r>
              <a:rPr lang="zh-CN" altLang="en-US" sz="2000" dirty="0"/>
              <a:t>在</a:t>
            </a:r>
            <a:r>
              <a:rPr lang="zh-CN" altLang="en-US" sz="2000" b="1" dirty="0">
                <a:solidFill>
                  <a:srgbClr val="FF0000"/>
                </a:solidFill>
              </a:rPr>
              <a:t>“迷你喷气机实验预报告”</a:t>
            </a:r>
            <a:r>
              <a:rPr lang="zh-CN" altLang="en-US" sz="2000" dirty="0"/>
              <a:t>中，你已经对</a:t>
            </a:r>
            <a:r>
              <a:rPr lang="zh-CN" altLang="en-US" sz="2000" b="1" dirty="0">
                <a:solidFill>
                  <a:srgbClr val="FF0000"/>
                </a:solidFill>
              </a:rPr>
              <a:t>“喷气机”</a:t>
            </a:r>
            <a:r>
              <a:rPr lang="zh-CN" altLang="en-US" sz="2000" dirty="0"/>
              <a:t>进行了几次</a:t>
            </a:r>
            <a:r>
              <a:rPr lang="zh-CN" altLang="en-US" sz="2000" b="1" dirty="0">
                <a:solidFill>
                  <a:srgbClr val="FF0000"/>
                </a:solidFill>
              </a:rPr>
              <a:t>“定量”</a:t>
            </a:r>
            <a:r>
              <a:rPr lang="zh-CN" altLang="en-US" sz="2000" dirty="0"/>
              <a:t>和</a:t>
            </a:r>
            <a:r>
              <a:rPr lang="zh-CN" altLang="en-US" sz="2000" b="1" dirty="0">
                <a:solidFill>
                  <a:srgbClr val="FF0000"/>
                </a:solidFill>
              </a:rPr>
              <a:t>“定性观察”</a:t>
            </a:r>
            <a:r>
              <a:rPr lang="zh-CN" altLang="en-US" sz="2000" dirty="0"/>
              <a:t>，你的小组使用这些</a:t>
            </a:r>
            <a:r>
              <a:rPr lang="zh-CN" altLang="en-US" sz="2000" b="1" dirty="0">
                <a:solidFill>
                  <a:srgbClr val="FF0000"/>
                </a:solidFill>
              </a:rPr>
              <a:t>“观察”</a:t>
            </a:r>
            <a:r>
              <a:rPr lang="zh-CN" altLang="en-US" sz="2000" dirty="0"/>
              <a:t>来选择最佳的</a:t>
            </a:r>
            <a:r>
              <a:rPr lang="zh-CN" altLang="en-US" sz="2000" b="1" dirty="0">
                <a:solidFill>
                  <a:srgbClr val="FF0000"/>
                </a:solidFill>
              </a:rPr>
              <a:t>“迷你喷气式飞机”</a:t>
            </a:r>
            <a:r>
              <a:rPr lang="zh-CN" altLang="en-US" sz="2000" dirty="0"/>
              <a:t>用于实验。然后，通过创建</a:t>
            </a:r>
            <a:r>
              <a:rPr lang="zh-CN" altLang="en-US" sz="2000" b="1" dirty="0">
                <a:solidFill>
                  <a:srgbClr val="FF0000"/>
                </a:solidFill>
              </a:rPr>
              <a:t>“声明”</a:t>
            </a:r>
            <a:r>
              <a:rPr lang="zh-CN" altLang="en-US" sz="2000" dirty="0"/>
              <a:t>来预测飞机的性能，用</a:t>
            </a:r>
            <a:r>
              <a:rPr lang="zh-CN" altLang="en-US" sz="2000" b="1" dirty="0">
                <a:solidFill>
                  <a:srgbClr val="FF0000"/>
                </a:solidFill>
              </a:rPr>
              <a:t>“证据”</a:t>
            </a:r>
            <a:r>
              <a:rPr lang="zh-CN" altLang="en-US" sz="2000" dirty="0"/>
              <a:t>支持该</a:t>
            </a:r>
            <a:r>
              <a:rPr lang="zh-CN" altLang="en-US" sz="2000" b="1" dirty="0">
                <a:solidFill>
                  <a:srgbClr val="FF0000"/>
                </a:solidFill>
              </a:rPr>
              <a:t>“声明”</a:t>
            </a:r>
            <a:r>
              <a:rPr lang="zh-CN" altLang="en-US" sz="2000" dirty="0"/>
              <a:t>，并就所提供的</a:t>
            </a:r>
            <a:r>
              <a:rPr lang="zh-CN" altLang="en-US" sz="2000" b="1" dirty="0">
                <a:solidFill>
                  <a:srgbClr val="FF0000"/>
                </a:solidFill>
              </a:rPr>
              <a:t>“论证”</a:t>
            </a:r>
            <a:r>
              <a:rPr lang="zh-CN" altLang="en-US" sz="2000" dirty="0"/>
              <a:t>为何支持</a:t>
            </a:r>
            <a:r>
              <a:rPr lang="zh-CN" altLang="en-US" sz="2000" b="1" dirty="0">
                <a:solidFill>
                  <a:srgbClr val="FF0000"/>
                </a:solidFill>
              </a:rPr>
              <a:t>“声明”</a:t>
            </a:r>
            <a:r>
              <a:rPr lang="zh-CN" altLang="en-US" sz="2000" dirty="0"/>
              <a:t>提供</a:t>
            </a:r>
            <a:r>
              <a:rPr lang="zh-CN" altLang="en-US" sz="2000" b="1" dirty="0">
                <a:solidFill>
                  <a:srgbClr val="FF0000"/>
                </a:solidFill>
              </a:rPr>
              <a:t>“证据”</a:t>
            </a:r>
            <a:r>
              <a:rPr lang="zh-CN" altLang="en-US" sz="2000" dirty="0"/>
              <a:t>。</a:t>
            </a:r>
            <a:endParaRPr lang="en-CA" sz="1800" dirty="0"/>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11</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Hypothesis &amp; Procedures</a:t>
            </a:r>
            <a:endParaRPr lang="en-US" dirty="0"/>
          </a:p>
        </p:txBody>
      </p:sp>
    </p:spTree>
    <p:extLst>
      <p:ext uri="{BB962C8B-B14F-4D97-AF65-F5344CB8AC3E}">
        <p14:creationId xmlns:p14="http://schemas.microsoft.com/office/powerpoint/2010/main" val="54492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p:txBody>
          <a:bodyPr anchor="t">
            <a:noAutofit/>
          </a:bodyPr>
          <a:lstStyle/>
          <a:p>
            <a:pPr marL="0" indent="0">
              <a:buNone/>
            </a:pPr>
            <a:r>
              <a:rPr lang="en-CA" sz="36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Quantitative Observations/Data  |  </a:t>
            </a:r>
            <a:r>
              <a:rPr lang="zh-CN" sz="36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定量观察</a:t>
            </a:r>
            <a:r>
              <a:rPr lang="en-CA" sz="36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t>
            </a:r>
            <a:r>
              <a:rPr lang="zh-CN" sz="3600" b="1"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数据</a:t>
            </a:r>
            <a:br>
              <a:rPr lang="en-CA" dirty="0">
                <a:effectLst/>
                <a:latin typeface="Arial" panose="020B0604020202020204" pitchFamily="34" charset="0"/>
                <a:ea typeface="DengXian" panose="02010600030101010101" pitchFamily="2" charset="-122"/>
              </a:rPr>
            </a:br>
            <a:r>
              <a:rPr lang="en-CA" sz="3200" dirty="0">
                <a:effectLst/>
                <a:latin typeface="Calibri" panose="020F0502020204030204" pitchFamily="34" charset="0"/>
                <a:ea typeface="DengXian" panose="02010600030101010101" pitchFamily="2" charset="-122"/>
              </a:rPr>
              <a:t>The collection of objective data involving numbers and measurement. For example, when your group tested your ‘mini jets’ you were conducting </a:t>
            </a:r>
            <a:r>
              <a:rPr lang="en-CA" sz="3200" b="1" dirty="0">
                <a:solidFill>
                  <a:srgbClr val="FF0000"/>
                </a:solidFill>
                <a:effectLst/>
                <a:latin typeface="Calibri" panose="020F0502020204030204" pitchFamily="34" charset="0"/>
                <a:ea typeface="DengXian" panose="02010600030101010101" pitchFamily="2" charset="-122"/>
              </a:rPr>
              <a:t>‘quantitative observations’</a:t>
            </a:r>
            <a:r>
              <a:rPr lang="en-CA" sz="3200" dirty="0">
                <a:effectLst/>
                <a:latin typeface="Calibri" panose="020F0502020204030204" pitchFamily="34" charset="0"/>
                <a:ea typeface="DengXian" panose="02010600030101010101" pitchFamily="2" charset="-122"/>
              </a:rPr>
              <a:t>.  This is because you determine which one flew the furthest. Since distance is a numerical measurement, it’s an example of a </a:t>
            </a:r>
            <a:r>
              <a:rPr lang="en-CA" sz="3200" b="1" dirty="0">
                <a:solidFill>
                  <a:srgbClr val="FF0000"/>
                </a:solidFill>
                <a:effectLst/>
                <a:latin typeface="Calibri" panose="020F0502020204030204" pitchFamily="34" charset="0"/>
                <a:ea typeface="DengXian" panose="02010600030101010101" pitchFamily="2" charset="-122"/>
              </a:rPr>
              <a:t>‘quantitative observation’</a:t>
            </a:r>
            <a:r>
              <a:rPr lang="en-CA" sz="3200" dirty="0">
                <a:effectLst/>
                <a:latin typeface="Calibri" panose="020F0502020204030204" pitchFamily="34" charset="0"/>
                <a:ea typeface="DengXian" panose="02010600030101010101" pitchFamily="2" charset="-122"/>
              </a:rPr>
              <a:t>.</a:t>
            </a:r>
          </a:p>
          <a:p>
            <a:pPr marL="0" indent="0">
              <a:buNone/>
            </a:pPr>
            <a:br>
              <a:rPr lang="en-CA" sz="1800" b="1" dirty="0">
                <a:effectLst/>
                <a:latin typeface="Calibri" panose="020F0502020204030204" pitchFamily="34" charset="0"/>
                <a:ea typeface="DengXian" panose="02010600030101010101" pitchFamily="2" charset="-122"/>
              </a:rPr>
            </a:br>
            <a:r>
              <a:rPr lang="zh-CN" sz="2000" dirty="0">
                <a:effectLst/>
                <a:latin typeface="Calibri" panose="020F0502020204030204" pitchFamily="34" charset="0"/>
                <a:ea typeface="DengXian" panose="02010600030101010101" pitchFamily="2" charset="-122"/>
                <a:cs typeface="Calibri" panose="020F0502020204030204" pitchFamily="34" charset="0"/>
              </a:rPr>
              <a:t>收集涉及数字和测量的客观数据。例如，当你们在测试</a:t>
            </a:r>
            <a:r>
              <a:rPr lang="zh-CN" sz="2000" dirty="0">
                <a:effectLst/>
                <a:ea typeface="Calibri" panose="020F0502020204030204" pitchFamily="34" charset="0"/>
              </a:rPr>
              <a:t> </a:t>
            </a:r>
            <a:r>
              <a:rPr lang="zh-CN" sz="20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“迷你喷气机”</a:t>
            </a:r>
            <a:r>
              <a:rPr lang="zh-CN" sz="2000" dirty="0">
                <a:effectLst/>
                <a:latin typeface="Calibri" panose="020F0502020204030204" pitchFamily="34" charset="0"/>
                <a:ea typeface="DengXian" panose="02010600030101010101" pitchFamily="2" charset="-122"/>
                <a:cs typeface="Calibri" panose="020F0502020204030204" pitchFamily="34" charset="0"/>
              </a:rPr>
              <a:t>时，正在进行</a:t>
            </a:r>
            <a:r>
              <a:rPr lang="zh-CN" sz="20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“定量观察”</a:t>
            </a:r>
            <a:r>
              <a:rPr lang="zh-CN" sz="2000" dirty="0">
                <a:effectLst/>
                <a:latin typeface="Calibri" panose="020F0502020204030204" pitchFamily="34" charset="0"/>
                <a:ea typeface="DengXian" panose="02010600030101010101" pitchFamily="2" charset="-122"/>
                <a:cs typeface="Calibri" panose="020F0502020204030204" pitchFamily="34" charset="0"/>
              </a:rPr>
              <a:t>，因为你们已经决定了哪个飞得最远。由于距离是一个数值，那么初始试飞就是</a:t>
            </a:r>
            <a:r>
              <a:rPr lang="zh-CN" sz="2000" b="1" dirty="0">
                <a:solidFill>
                  <a:srgbClr val="FF0000"/>
                </a:solidFill>
                <a:effectLst/>
                <a:latin typeface="Calibri" panose="020F0502020204030204" pitchFamily="34" charset="0"/>
                <a:ea typeface="DengXian" panose="02010600030101010101" pitchFamily="2" charset="-122"/>
                <a:cs typeface="Calibri" panose="020F0502020204030204" pitchFamily="34" charset="0"/>
              </a:rPr>
              <a:t>“定量观察”</a:t>
            </a:r>
            <a:r>
              <a:rPr lang="zh-CN" sz="2000" dirty="0">
                <a:effectLst/>
                <a:latin typeface="Calibri" panose="020F0502020204030204" pitchFamily="34" charset="0"/>
                <a:ea typeface="DengXian" panose="02010600030101010101" pitchFamily="2" charset="-122"/>
                <a:cs typeface="Calibri" panose="020F0502020204030204" pitchFamily="34" charset="0"/>
              </a:rPr>
              <a:t>的例子。</a:t>
            </a:r>
            <a:r>
              <a:rPr lang="en-CA" sz="3200" dirty="0">
                <a:effectLst/>
              </a:rPr>
              <a:t> </a:t>
            </a:r>
            <a:endParaRPr lang="en-CA" sz="1800" dirty="0"/>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12</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Hypothesis &amp; Procedures</a:t>
            </a:r>
            <a:endParaRPr lang="en-US" dirty="0"/>
          </a:p>
        </p:txBody>
      </p:sp>
    </p:spTree>
    <p:extLst>
      <p:ext uri="{BB962C8B-B14F-4D97-AF65-F5344CB8AC3E}">
        <p14:creationId xmlns:p14="http://schemas.microsoft.com/office/powerpoint/2010/main" val="422552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p:txBody>
          <a:bodyPr anchor="t">
            <a:noAutofit/>
          </a:bodyPr>
          <a:lstStyle/>
          <a:p>
            <a:pPr marL="0" lvl="0" indent="0">
              <a:buNone/>
            </a:pPr>
            <a:r>
              <a:rPr lang="en-CA" sz="36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Qualitative Observations/Data  |  </a:t>
            </a:r>
            <a:r>
              <a:rPr lang="zh-CN" sz="36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定性观察</a:t>
            </a:r>
            <a:r>
              <a:rPr lang="en-CA" sz="36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t>
            </a:r>
            <a:r>
              <a:rPr lang="zh-CN" sz="36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数据</a:t>
            </a:r>
            <a:br>
              <a:rPr lang="en-CA" sz="1800" b="1" kern="100" dirty="0">
                <a:effectLst/>
                <a:latin typeface="Calibri" panose="020F0502020204030204" pitchFamily="34" charset="0"/>
                <a:ea typeface="DengXian" panose="02010600030101010101" pitchFamily="2" charset="-122"/>
                <a:cs typeface="Times New Roman" panose="02020603050405020304" pitchFamily="18" charset="0"/>
              </a:rPr>
            </a:br>
            <a:r>
              <a:rPr lang="en-CA" kern="100" dirty="0">
                <a:effectLst/>
                <a:latin typeface="Calibri" panose="020F0502020204030204" pitchFamily="34" charset="0"/>
                <a:ea typeface="DengXian" panose="02010600030101010101" pitchFamily="2" charset="-122"/>
                <a:cs typeface="Times New Roman" panose="02020603050405020304" pitchFamily="18" charset="0"/>
              </a:rPr>
              <a:t>This is the oldest and most fundamental research methodology. In this approach, researchers collect data using their five senses (sight, hearing, smell, taste, touch) in a systematic and meaningful way. While you were unlikely to taste or smell your plane, you were likely to touch it to see if it had smooth edges or might have observed how it flew during your initial test flights. These observations would have helped you and your group select the best </a:t>
            </a:r>
            <a:r>
              <a:rPr lang="en-C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‘mini jet’</a:t>
            </a:r>
            <a:r>
              <a:rPr lang="en-CA"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CA" kern="100" dirty="0">
                <a:effectLst/>
                <a:latin typeface="Calibri" panose="020F0502020204030204" pitchFamily="34" charset="0"/>
                <a:ea typeface="DengXian" panose="02010600030101010101" pitchFamily="2" charset="-122"/>
                <a:cs typeface="Times New Roman" panose="02020603050405020304" pitchFamily="18" charset="0"/>
              </a:rPr>
              <a:t>for your experiment.</a:t>
            </a:r>
          </a:p>
          <a:p>
            <a:pPr marL="0" lvl="0" indent="0">
              <a:buNone/>
            </a:pP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这是最古老、最基本的研究方法。在这种方法中，研究人员使用他们的感官以系统和有意义的方式收集数据。五种基本感官包括视觉、听觉、嗅觉、味觉和触觉用于收集“定性观察”。虽然你不太可能尝到或闻到飞机的味道，但你很可能会触摸它，看看它是否有光滑的边缘，或者在最初的试飞中观察它是如何飞行的。这些观察结果将被用来帮助你和小组成员为你们的实验选择最佳的</a:t>
            </a:r>
            <a:r>
              <a:rPr lang="zh-CN"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“迷你喷气机”</a:t>
            </a:r>
            <a:r>
              <a:rPr lang="zh-CN" sz="1800" kern="100" dirty="0">
                <a:effectLst/>
                <a:latin typeface="Calibri" panose="020F0502020204030204" pitchFamily="34" charset="0"/>
                <a:ea typeface="DengXian" panose="02010600030101010101" pitchFamily="2" charset="-122"/>
                <a:cs typeface="Times New Roman" panose="02020603050405020304" pitchFamily="18" charset="0"/>
              </a:rPr>
              <a:t>。</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13</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Hypothesis &amp; Procedures</a:t>
            </a:r>
            <a:endParaRPr lang="en-US" dirty="0"/>
          </a:p>
        </p:txBody>
      </p:sp>
    </p:spTree>
    <p:extLst>
      <p:ext uri="{BB962C8B-B14F-4D97-AF65-F5344CB8AC3E}">
        <p14:creationId xmlns:p14="http://schemas.microsoft.com/office/powerpoint/2010/main" val="2282707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p:txBody>
          <a:bodyPr anchor="t">
            <a:noAutofit/>
          </a:bodyPr>
          <a:lstStyle/>
          <a:p>
            <a:pPr marL="0" indent="0" algn="ctr">
              <a:buNone/>
            </a:pPr>
            <a:r>
              <a:rPr lang="en-CA" sz="3200" kern="100" dirty="0">
                <a:effectLst/>
                <a:latin typeface="Calibri" panose="020F0502020204030204" pitchFamily="34" charset="0"/>
                <a:ea typeface="DengXian" panose="02010600030101010101" pitchFamily="2" charset="-122"/>
                <a:cs typeface="Times New Roman" panose="02020603050405020304" pitchFamily="18" charset="0"/>
              </a:rPr>
              <a:t>The next step in rewriting your</a:t>
            </a:r>
            <a:r>
              <a:rPr lang="en-CA" sz="32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CA"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‘Claim’</a:t>
            </a:r>
            <a:r>
              <a:rPr lang="en-CA" sz="3200" kern="100" dirty="0">
                <a:effectLst/>
                <a:latin typeface="Calibri" panose="020F0502020204030204" pitchFamily="34" charset="0"/>
                <a:ea typeface="DengXian" panose="02010600030101010101" pitchFamily="2" charset="-122"/>
                <a:cs typeface="Times New Roman" panose="02020603050405020304" pitchFamily="18" charset="0"/>
              </a:rPr>
              <a:t>, </a:t>
            </a:r>
            <a:r>
              <a:rPr lang="en-CA"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‘Evidence’</a:t>
            </a:r>
            <a:r>
              <a:rPr lang="en-CA" sz="3200" kern="100" dirty="0">
                <a:effectLst/>
                <a:latin typeface="Calibri" panose="020F0502020204030204" pitchFamily="34" charset="0"/>
                <a:ea typeface="DengXian" panose="02010600030101010101" pitchFamily="2" charset="-122"/>
                <a:cs typeface="Times New Roman" panose="02020603050405020304" pitchFamily="18" charset="0"/>
              </a:rPr>
              <a:t>,</a:t>
            </a:r>
            <a:br>
              <a:rPr lang="en-CA" sz="3200" kern="100" dirty="0">
                <a:effectLst/>
                <a:latin typeface="Calibri" panose="020F0502020204030204" pitchFamily="34" charset="0"/>
                <a:ea typeface="DengXian" panose="02010600030101010101" pitchFamily="2" charset="-122"/>
                <a:cs typeface="Times New Roman" panose="02020603050405020304" pitchFamily="18" charset="0"/>
              </a:rPr>
            </a:br>
            <a:r>
              <a:rPr lang="en-CA" sz="3200" kern="100" dirty="0">
                <a:effectLst/>
                <a:latin typeface="Calibri" panose="020F0502020204030204" pitchFamily="34" charset="0"/>
                <a:ea typeface="DengXian" panose="02010600030101010101" pitchFamily="2" charset="-122"/>
                <a:cs typeface="Times New Roman" panose="02020603050405020304" pitchFamily="18" charset="0"/>
              </a:rPr>
              <a:t>and </a:t>
            </a:r>
            <a:r>
              <a:rPr lang="en-CA"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‘Reasoning’</a:t>
            </a:r>
            <a:r>
              <a:rPr lang="en-CA" sz="3200" kern="100" dirty="0">
                <a:effectLst/>
                <a:latin typeface="Calibri" panose="020F0502020204030204" pitchFamily="34" charset="0"/>
                <a:ea typeface="DengXian" panose="02010600030101010101" pitchFamily="2" charset="-122"/>
                <a:cs typeface="Times New Roman" panose="02020603050405020304" pitchFamily="18" charset="0"/>
              </a:rPr>
              <a:t> statement in a clear and logical</a:t>
            </a:r>
            <a:br>
              <a:rPr lang="en-CA" sz="3200" kern="100" dirty="0">
                <a:effectLst/>
                <a:latin typeface="Calibri" panose="020F0502020204030204" pitchFamily="34" charset="0"/>
                <a:ea typeface="DengXian" panose="02010600030101010101" pitchFamily="2" charset="-122"/>
                <a:cs typeface="Times New Roman" panose="02020603050405020304" pitchFamily="18" charset="0"/>
              </a:rPr>
            </a:br>
            <a:r>
              <a:rPr lang="en-CA" sz="3200" kern="100" dirty="0">
                <a:effectLst/>
                <a:latin typeface="Calibri" panose="020F0502020204030204" pitchFamily="34" charset="0"/>
                <a:ea typeface="DengXian" panose="02010600030101010101" pitchFamily="2" charset="-122"/>
                <a:cs typeface="Times New Roman" panose="02020603050405020304" pitchFamily="18" charset="0"/>
              </a:rPr>
              <a:t>way to form what is known as proper </a:t>
            </a:r>
            <a:r>
              <a:rPr lang="en-CA"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‘hypotheses’</a:t>
            </a:r>
            <a:r>
              <a:rPr lang="en-CA" sz="3200" kern="100" dirty="0">
                <a:effectLst/>
                <a:latin typeface="Calibri" panose="020F0502020204030204" pitchFamily="34" charset="0"/>
                <a:ea typeface="DengXian" panose="02010600030101010101" pitchFamily="2" charset="-122"/>
                <a:cs typeface="Times New Roman" panose="02020603050405020304" pitchFamily="18" charset="0"/>
              </a:rPr>
              <a:t>.  </a:t>
            </a:r>
            <a:endParaRPr lang="en-CA" sz="3200" kern="100" dirty="0">
              <a:latin typeface="Calibri" panose="020F0502020204030204" pitchFamily="34" charset="0"/>
              <a:ea typeface="DengXian" panose="02010600030101010101" pitchFamily="2" charset="-122"/>
              <a:cs typeface="Times New Roman" panose="02020603050405020304" pitchFamily="18" charset="0"/>
            </a:endParaRPr>
          </a:p>
          <a:p>
            <a:pPr marL="0" indent="0" algn="ctr">
              <a:buNone/>
            </a:pPr>
            <a:endParaRPr lang="en-CA" sz="32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lgn="ctr">
              <a:buNone/>
            </a:pPr>
            <a:r>
              <a:rPr lang="en-CA" sz="3200" kern="100" dirty="0">
                <a:effectLst/>
                <a:latin typeface="Calibri" panose="020F0502020204030204" pitchFamily="34" charset="0"/>
                <a:ea typeface="DengXian" panose="02010600030101010101" pitchFamily="2" charset="-122"/>
                <a:cs typeface="Times New Roman" panose="02020603050405020304" pitchFamily="18" charset="0"/>
              </a:rPr>
              <a:t>Your </a:t>
            </a:r>
            <a:r>
              <a:rPr lang="en-CA"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‘hypothesis’</a:t>
            </a:r>
            <a:r>
              <a:rPr lang="en-CA" sz="3200" kern="100" dirty="0">
                <a:effectLst/>
                <a:latin typeface="Calibri" panose="020F0502020204030204" pitchFamily="34" charset="0"/>
                <a:ea typeface="DengXian" panose="02010600030101010101" pitchFamily="2" charset="-122"/>
                <a:cs typeface="Times New Roman" panose="02020603050405020304" pitchFamily="18" charset="0"/>
              </a:rPr>
              <a:t> will follow the structure of </a:t>
            </a:r>
            <a:br>
              <a:rPr lang="en-CA" sz="3200" kern="100" dirty="0">
                <a:effectLst/>
                <a:latin typeface="Calibri" panose="020F0502020204030204" pitchFamily="34" charset="0"/>
                <a:ea typeface="DengXian" panose="02010600030101010101" pitchFamily="2" charset="-122"/>
                <a:cs typeface="Times New Roman" panose="02020603050405020304" pitchFamily="18" charset="0"/>
              </a:rPr>
            </a:br>
            <a:r>
              <a:rPr lang="en-CA"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“we believe that _____ will happen BECAUSE _____”.</a:t>
            </a:r>
            <a:br>
              <a:rPr lang="en-CA" sz="18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br>
            <a:endParaRPr lang="en-CA" sz="18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indent="0" algn="ctr">
              <a:buNone/>
            </a:pPr>
            <a:endParaRPr lang="en-CA" sz="20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0" indent="0" algn="ctr">
              <a:buNone/>
            </a:pP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下一步，以清晰、逻辑的方式重写 </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“声明”</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“证据”</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和</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“论证”</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陈述，以形成正确的假设。</a:t>
            </a:r>
            <a:br>
              <a:rPr lang="en-CA" altLang="zh-CN" sz="2000" kern="100" dirty="0">
                <a:effectLst/>
                <a:latin typeface="Calibri" panose="020F0502020204030204" pitchFamily="34" charset="0"/>
                <a:ea typeface="DengXian" panose="02010600030101010101" pitchFamily="2" charset="-122"/>
                <a:cs typeface="Times New Roman" panose="02020603050405020304" pitchFamily="18" charset="0"/>
              </a:rPr>
            </a:b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你的假设将遵循</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“我们相信</a:t>
            </a:r>
            <a:r>
              <a:rPr lang="en-CA"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_____</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会发生，因为</a:t>
            </a:r>
            <a:r>
              <a:rPr lang="en-CA"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_____</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的结构。</a:t>
            </a:r>
            <a:endParaRPr lang="en-CA" sz="20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lvl="0" indent="0">
              <a:buNone/>
            </a:pP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14</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a:latin typeface="+mn-lt"/>
              </a:rPr>
              <a:t>Hypothesis &amp; Procedures</a:t>
            </a:r>
            <a:endParaRPr lang="en-US" dirty="0"/>
          </a:p>
        </p:txBody>
      </p:sp>
    </p:spTree>
    <p:extLst>
      <p:ext uri="{BB962C8B-B14F-4D97-AF65-F5344CB8AC3E}">
        <p14:creationId xmlns:p14="http://schemas.microsoft.com/office/powerpoint/2010/main" val="367794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6BE3-60E1-BF40-B009-21CF18215EB5}"/>
              </a:ext>
            </a:extLst>
          </p:cNvPr>
          <p:cNvSpPr>
            <a:spLocks noGrp="1"/>
          </p:cNvSpPr>
          <p:nvPr>
            <p:ph type="title"/>
          </p:nvPr>
        </p:nvSpPr>
        <p:spPr/>
        <p:txBody>
          <a:bodyPr/>
          <a:lstStyle/>
          <a:p>
            <a:r>
              <a:rPr lang="en-US" b="1" dirty="0">
                <a:latin typeface="+mn-lt"/>
              </a:rPr>
              <a:t>Learning Objectives</a:t>
            </a:r>
          </a:p>
        </p:txBody>
      </p:sp>
      <p:sp>
        <p:nvSpPr>
          <p:cNvPr id="3" name="Text Placeholder 2">
            <a:extLst>
              <a:ext uri="{FF2B5EF4-FFF2-40B4-BE49-F238E27FC236}">
                <a16:creationId xmlns:a16="http://schemas.microsoft.com/office/drawing/2014/main" id="{4DA31D0E-9257-0844-8E04-6EC7DD83223A}"/>
              </a:ext>
            </a:extLst>
          </p:cNvPr>
          <p:cNvSpPr>
            <a:spLocks noGrp="1"/>
          </p:cNvSpPr>
          <p:nvPr>
            <p:ph type="body" idx="1"/>
          </p:nvPr>
        </p:nvSpPr>
        <p:spPr/>
        <p:txBody>
          <a:bodyPr>
            <a:normAutofit/>
          </a:bodyPr>
          <a:lstStyle/>
          <a:p>
            <a:pPr marL="800100" lvl="1" indent="-342900">
              <a:buFont typeface="Arial" panose="020B0604020202020204" pitchFamily="34" charset="0"/>
              <a:buChar char="•"/>
            </a:pPr>
            <a:r>
              <a:rPr lang="en-US" sz="2800" dirty="0">
                <a:solidFill>
                  <a:schemeClr val="bg1"/>
                </a:solidFill>
              </a:rPr>
              <a:t>Select the best group members to work with for this experiment.</a:t>
            </a:r>
          </a:p>
          <a:p>
            <a:pPr marL="800100" lvl="1" indent="-342900">
              <a:buFont typeface="Arial" panose="020B0604020202020204" pitchFamily="34" charset="0"/>
              <a:buChar char="•"/>
            </a:pPr>
            <a:r>
              <a:rPr lang="en-US" sz="2800" dirty="0">
                <a:solidFill>
                  <a:schemeClr val="bg1"/>
                </a:solidFill>
              </a:rPr>
              <a:t>Select the best plane to use for your experiment.</a:t>
            </a:r>
          </a:p>
          <a:p>
            <a:pPr marL="800100" lvl="1" indent="-342900">
              <a:buFont typeface="Arial" panose="020B0604020202020204" pitchFamily="34" charset="0"/>
              <a:buChar char="•"/>
            </a:pPr>
            <a:r>
              <a:rPr lang="en-US" sz="2800" dirty="0">
                <a:solidFill>
                  <a:schemeClr val="bg1"/>
                </a:solidFill>
              </a:rPr>
              <a:t>Analyze and evaluate your groups decision.</a:t>
            </a:r>
          </a:p>
          <a:p>
            <a:pPr marL="800100" lvl="1" indent="-342900">
              <a:buFont typeface="Arial" panose="020B0604020202020204" pitchFamily="34" charset="0"/>
              <a:buChar char="•"/>
            </a:pPr>
            <a:r>
              <a:rPr lang="en-US" sz="2800" dirty="0">
                <a:solidFill>
                  <a:schemeClr val="bg1"/>
                </a:solidFill>
              </a:rPr>
              <a:t>State your </a:t>
            </a:r>
            <a:r>
              <a:rPr lang="en-US" sz="2800" b="1" dirty="0">
                <a:solidFill>
                  <a:schemeClr val="bg1"/>
                </a:solidFill>
              </a:rPr>
              <a:t>‘claim’</a:t>
            </a:r>
            <a:r>
              <a:rPr lang="en-US" sz="2800" dirty="0">
                <a:solidFill>
                  <a:schemeClr val="bg1"/>
                </a:solidFill>
              </a:rPr>
              <a:t>, provide </a:t>
            </a:r>
            <a:r>
              <a:rPr lang="en-US" sz="2800" b="1" dirty="0">
                <a:solidFill>
                  <a:schemeClr val="bg1"/>
                </a:solidFill>
              </a:rPr>
              <a:t>‘evidence’</a:t>
            </a:r>
            <a:r>
              <a:rPr lang="en-US" sz="2800" dirty="0">
                <a:solidFill>
                  <a:schemeClr val="bg1"/>
                </a:solidFill>
              </a:rPr>
              <a:t>, and </a:t>
            </a:r>
            <a:r>
              <a:rPr lang="en-US" sz="2800" b="1" dirty="0">
                <a:solidFill>
                  <a:schemeClr val="bg1"/>
                </a:solidFill>
              </a:rPr>
              <a:t>‘reasoning’ </a:t>
            </a:r>
            <a:br>
              <a:rPr lang="en-US" sz="2800" dirty="0">
                <a:solidFill>
                  <a:schemeClr val="bg1"/>
                </a:solidFill>
              </a:rPr>
            </a:br>
            <a:r>
              <a:rPr lang="en-US" sz="2800" dirty="0">
                <a:solidFill>
                  <a:schemeClr val="bg1"/>
                </a:solidFill>
              </a:rPr>
              <a:t>(CER Statements – a precursor to developing a hypothesis).</a:t>
            </a:r>
          </a:p>
        </p:txBody>
      </p:sp>
      <p:sp>
        <p:nvSpPr>
          <p:cNvPr id="6" name="Date Placeholder 5">
            <a:extLst>
              <a:ext uri="{FF2B5EF4-FFF2-40B4-BE49-F238E27FC236}">
                <a16:creationId xmlns:a16="http://schemas.microsoft.com/office/drawing/2014/main" id="{A26989E4-B551-D1CE-2B84-1EBB39E7B520}"/>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B8195DD1-4068-EFC6-9AE5-50A382C6ADD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541B8411-60B3-A353-3289-EDB7DAF55244}"/>
              </a:ext>
            </a:extLst>
          </p:cNvPr>
          <p:cNvSpPr>
            <a:spLocks noGrp="1"/>
          </p:cNvSpPr>
          <p:nvPr>
            <p:ph type="sldNum" sz="quarter" idx="12"/>
          </p:nvPr>
        </p:nvSpPr>
        <p:spPr/>
        <p:txBody>
          <a:bodyPr/>
          <a:lstStyle/>
          <a:p>
            <a:fld id="{008F7F27-B1B8-2643-8CC3-0E1BE95CDD06}" type="slidenum">
              <a:rPr lang="en-CN" smtClean="0"/>
              <a:pPr/>
              <a:t>2</a:t>
            </a:fld>
            <a:endParaRPr lang="en-CN"/>
          </a:p>
        </p:txBody>
      </p:sp>
    </p:spTree>
    <p:extLst>
      <p:ext uri="{BB962C8B-B14F-4D97-AF65-F5344CB8AC3E}">
        <p14:creationId xmlns:p14="http://schemas.microsoft.com/office/powerpoint/2010/main" val="101363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p:txBody>
          <a:bodyPr anchor="ctr">
            <a:noAutofit/>
          </a:bodyPr>
          <a:lstStyle/>
          <a:p>
            <a:pPr marL="0" indent="0" algn="ctr">
              <a:buNone/>
            </a:pPr>
            <a:r>
              <a:rPr lang="en-US" sz="7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The Scientific Method</a:t>
            </a:r>
            <a:br>
              <a:rPr lang="en-US" sz="7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br>
            <a:r>
              <a:rPr lang="zh-CN" sz="7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科学方法</a:t>
            </a:r>
            <a:endParaRPr lang="en-CA" sz="72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3</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Hypothesis &amp; Procedures</a:t>
            </a:r>
            <a:endParaRPr lang="en-US" dirty="0"/>
          </a:p>
        </p:txBody>
      </p:sp>
    </p:spTree>
    <p:extLst>
      <p:ext uri="{BB962C8B-B14F-4D97-AF65-F5344CB8AC3E}">
        <p14:creationId xmlns:p14="http://schemas.microsoft.com/office/powerpoint/2010/main" val="3906949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p:txBody>
          <a:bodyPr anchor="t">
            <a:noAutofit/>
          </a:bodyPr>
          <a:lstStyle/>
          <a:p>
            <a:pPr marL="0" indent="0">
              <a:buNone/>
            </a:pP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The </a:t>
            </a: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‘scientific method’</a:t>
            </a:r>
            <a:r>
              <a:rPr lang="en-US" sz="32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consists of </a:t>
            </a:r>
            <a:r>
              <a:rPr lang="en-US" sz="3200" b="1" u="sng" kern="100" dirty="0">
                <a:effectLst/>
                <a:latin typeface="Calibri" panose="020F0502020204030204" pitchFamily="34" charset="0"/>
                <a:ea typeface="DengXian" panose="02010600030101010101" pitchFamily="2" charset="-122"/>
                <a:cs typeface="Times New Roman" panose="02020603050405020304" pitchFamily="18" charset="0"/>
              </a:rPr>
              <a:t>6 main steps</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 First, we start by making an </a:t>
            </a: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‘observation’</a:t>
            </a:r>
            <a:r>
              <a:rPr lang="en-US" sz="32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about something in the real-world. This observation then leads us to ask a </a:t>
            </a: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‘question’</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 about why this phenomenon happened. We then make inferences to try and explain what happened. This is known as a </a:t>
            </a: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‘hypothesis’</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 which is an educated guess about how or why this phenomenon occurred in the first place. </a:t>
            </a:r>
            <a:br>
              <a:rPr lang="en-US" sz="1800" kern="100" dirty="0">
                <a:effectLst/>
                <a:latin typeface="Calibri" panose="020F0502020204030204" pitchFamily="34" charset="0"/>
                <a:ea typeface="DengXian" panose="02010600030101010101" pitchFamily="2" charset="-122"/>
                <a:cs typeface="Times New Roman" panose="02020603050405020304" pitchFamily="18" charset="0"/>
              </a:rPr>
            </a:br>
            <a:br>
              <a:rPr lang="en-US" sz="2000" kern="100" dirty="0">
                <a:effectLst/>
                <a:latin typeface="Calibri" panose="020F0502020204030204" pitchFamily="34" charset="0"/>
                <a:ea typeface="DengXian" panose="02010600030101010101" pitchFamily="2" charset="-122"/>
                <a:cs typeface="Times New Roman" panose="02020603050405020304" pitchFamily="18" charset="0"/>
              </a:rPr>
            </a:b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“科学方法”</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包括</a:t>
            </a:r>
            <a:r>
              <a:rPr lang="en-US" sz="2000" kern="100" dirty="0">
                <a:effectLst/>
                <a:latin typeface="Calibri" panose="020F0502020204030204" pitchFamily="34" charset="0"/>
                <a:ea typeface="DengXian" panose="02010600030101010101" pitchFamily="2" charset="-122"/>
                <a:cs typeface="Times New Roman" panose="02020603050405020304" pitchFamily="18" charset="0"/>
              </a:rPr>
              <a:t>6</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个主要步骤。首先，我们对现实世界中的一些事情进行</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“观察”</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。通过观察结果提出一个</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“问题”</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，为什么会出现这种现象。然后做出推论，试图解释发生了什么，即为</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“假设”</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，这是一种对某种现象最初是如何或为什么发生的有知识的猜测。</a:t>
            </a:r>
            <a:endParaRPr lang="en-CA" altLang="zh-CN"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4</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Hypothesis &amp; Procedures</a:t>
            </a:r>
            <a:endParaRPr lang="en-US" dirty="0"/>
          </a:p>
        </p:txBody>
      </p:sp>
    </p:spTree>
    <p:extLst>
      <p:ext uri="{BB962C8B-B14F-4D97-AF65-F5344CB8AC3E}">
        <p14:creationId xmlns:p14="http://schemas.microsoft.com/office/powerpoint/2010/main" val="12318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p:txBody>
          <a:bodyPr anchor="t">
            <a:noAutofit/>
          </a:bodyPr>
          <a:lstStyle/>
          <a:p>
            <a:pPr marL="0" indent="0">
              <a:buNone/>
            </a:pP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Once we have a </a:t>
            </a: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‘hypotheses’</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 formed we will then need to develop a controlled experiment to test our theory, ad during this experiment we will </a:t>
            </a: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‘collect data’</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 Then we </a:t>
            </a: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‘analyze’</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 all the </a:t>
            </a: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‘data’</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 from the experiment so that we can then formulate a </a:t>
            </a: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‘conclusion’</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 that either </a:t>
            </a: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‘supports’</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 or </a:t>
            </a: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‘disproves’</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 our original </a:t>
            </a: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‘hypothesis’</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 Therefore, </a:t>
            </a: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‘scientific method’</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 can be summarized as: </a:t>
            </a:r>
            <a:br>
              <a:rPr lang="en-US" sz="1800" kern="100" dirty="0">
                <a:latin typeface="Calibri" panose="020F0502020204030204" pitchFamily="34" charset="0"/>
                <a:ea typeface="DengXian" panose="02010600030101010101" pitchFamily="2" charset="-122"/>
                <a:cs typeface="Times New Roman" panose="02020603050405020304" pitchFamily="18" charset="0"/>
              </a:rPr>
            </a:br>
            <a:endParaRPr lang="en-CA" altLang="zh-CN" sz="1800" kern="100" dirty="0">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提出</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“假设”</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后，需要进行一个控制实验来测试理论，并在实验中</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“收集数据”</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，然后</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“分析”</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实验中的所有</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“数据”</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，最后得出一个</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“结论”</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来</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“支持”</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或</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“否定”</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最初的</a:t>
            </a:r>
            <a:r>
              <a:rPr lang="zh-CN"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“假设”</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。因此，</a:t>
            </a:r>
            <a:r>
              <a:rPr lang="zh-CN" sz="2000" b="1" kern="100" dirty="0">
                <a:effectLst/>
                <a:latin typeface="Calibri" panose="020F0502020204030204" pitchFamily="34" charset="0"/>
                <a:ea typeface="DengXian" panose="02010600030101010101" pitchFamily="2" charset="-122"/>
                <a:cs typeface="Times New Roman" panose="02020603050405020304" pitchFamily="18" charset="0"/>
              </a:rPr>
              <a:t>“科学方法”</a:t>
            </a:r>
            <a:r>
              <a:rPr lang="zh-CN" sz="2000" kern="100" dirty="0">
                <a:effectLst/>
                <a:latin typeface="Calibri" panose="020F0502020204030204" pitchFamily="34" charset="0"/>
                <a:ea typeface="DengXian" panose="02010600030101010101" pitchFamily="2" charset="-122"/>
                <a:cs typeface="Times New Roman" panose="02020603050405020304" pitchFamily="18" charset="0"/>
              </a:rPr>
              <a:t>可以概括为：</a:t>
            </a:r>
            <a:endParaRPr lang="en-CA" sz="20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5</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Hypothesis &amp; Procedures</a:t>
            </a:r>
            <a:endParaRPr lang="en-US" dirty="0"/>
          </a:p>
        </p:txBody>
      </p:sp>
    </p:spTree>
    <p:extLst>
      <p:ext uri="{BB962C8B-B14F-4D97-AF65-F5344CB8AC3E}">
        <p14:creationId xmlns:p14="http://schemas.microsoft.com/office/powerpoint/2010/main" val="38487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a:xfrm>
            <a:off x="838200" y="1202267"/>
            <a:ext cx="10515600" cy="1746416"/>
          </a:xfrm>
        </p:spPr>
        <p:txBody>
          <a:bodyPr anchor="t">
            <a:noAutofit/>
          </a:bodyPr>
          <a:lstStyle/>
          <a:p>
            <a:pPr marL="0" indent="0">
              <a:buNone/>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Once we have a </a:t>
            </a:r>
            <a:r>
              <a:rPr lang="en-US"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‘hypothesis’</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formed we will then need to develop a controlled experiment to test our theory, and during this experiment we will </a:t>
            </a:r>
            <a:r>
              <a:rPr lang="en-US"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‘collect data’</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Then, we </a:t>
            </a:r>
            <a:r>
              <a:rPr lang="en-US"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‘analyze’</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all the </a:t>
            </a:r>
            <a:r>
              <a:rPr lang="en-US"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‘data’</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from the experiment so that we can then formulate a </a:t>
            </a:r>
            <a:r>
              <a:rPr lang="en-US"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‘conclusion’</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that either </a:t>
            </a:r>
            <a:r>
              <a:rPr lang="en-US"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‘supports’</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or </a:t>
            </a:r>
            <a:r>
              <a:rPr lang="en-US"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‘disproves’</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our original </a:t>
            </a:r>
            <a:r>
              <a:rPr lang="en-US"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‘hypothesis’</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Therefore, </a:t>
            </a:r>
            <a:r>
              <a:rPr lang="en-US" sz="1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‘scientific method’</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 can be summarized as: </a:t>
            </a:r>
            <a:br>
              <a:rPr lang="en-US" sz="1200" kern="100" dirty="0">
                <a:latin typeface="Calibri" panose="020F0502020204030204" pitchFamily="34" charset="0"/>
                <a:ea typeface="DengXian" panose="02010600030101010101" pitchFamily="2" charset="-122"/>
                <a:cs typeface="Times New Roman" panose="02020603050405020304" pitchFamily="18" charset="0"/>
              </a:rPr>
            </a:br>
            <a:endParaRPr lang="en-CA" altLang="zh-CN" sz="1200" kern="100" dirty="0">
              <a:latin typeface="Calibri" panose="020F0502020204030204" pitchFamily="34" charset="0"/>
              <a:ea typeface="DengXian" panose="02010600030101010101" pitchFamily="2" charset="-122"/>
              <a:cs typeface="Times New Roman" panose="02020603050405020304" pitchFamily="18" charset="0"/>
            </a:endParaRPr>
          </a:p>
          <a:p>
            <a:pPr marL="0" indent="0">
              <a:buNone/>
            </a:pPr>
            <a:r>
              <a:rPr lang="zh-CN" sz="1200" kern="100" dirty="0">
                <a:effectLst/>
                <a:latin typeface="Calibri" panose="020F0502020204030204" pitchFamily="34" charset="0"/>
                <a:ea typeface="DengXian" panose="02010600030101010101" pitchFamily="2" charset="-122"/>
                <a:cs typeface="Times New Roman" panose="02020603050405020304" pitchFamily="18" charset="0"/>
              </a:rPr>
              <a:t>提出</a:t>
            </a:r>
            <a:r>
              <a:rPr lang="zh-CN" sz="1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“假设”</a:t>
            </a:r>
            <a:r>
              <a:rPr lang="zh-CN" sz="1200" kern="100" dirty="0">
                <a:effectLst/>
                <a:latin typeface="Calibri" panose="020F0502020204030204" pitchFamily="34" charset="0"/>
                <a:ea typeface="DengXian" panose="02010600030101010101" pitchFamily="2" charset="-122"/>
                <a:cs typeface="Times New Roman" panose="02020603050405020304" pitchFamily="18" charset="0"/>
              </a:rPr>
              <a:t>后，需要进行一个控制实验来测试理论，并在实验中</a:t>
            </a:r>
            <a:r>
              <a:rPr lang="zh-CN" sz="1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“收集数据”</a:t>
            </a:r>
            <a:r>
              <a:rPr lang="zh-CN" sz="1200" kern="100" dirty="0">
                <a:effectLst/>
                <a:latin typeface="Calibri" panose="020F0502020204030204" pitchFamily="34" charset="0"/>
                <a:ea typeface="DengXian" panose="02010600030101010101" pitchFamily="2" charset="-122"/>
                <a:cs typeface="Times New Roman" panose="02020603050405020304" pitchFamily="18" charset="0"/>
              </a:rPr>
              <a:t>，然后</a:t>
            </a:r>
            <a:r>
              <a:rPr lang="zh-CN" sz="1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“分析”</a:t>
            </a:r>
            <a:r>
              <a:rPr lang="zh-CN" sz="1200" kern="100" dirty="0">
                <a:effectLst/>
                <a:latin typeface="Calibri" panose="020F0502020204030204" pitchFamily="34" charset="0"/>
                <a:ea typeface="DengXian" panose="02010600030101010101" pitchFamily="2" charset="-122"/>
                <a:cs typeface="Times New Roman" panose="02020603050405020304" pitchFamily="18" charset="0"/>
              </a:rPr>
              <a:t>实验中的所有</a:t>
            </a:r>
            <a:r>
              <a:rPr lang="zh-CN" sz="1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“数据”</a:t>
            </a:r>
            <a:r>
              <a:rPr lang="zh-CN" sz="1200" kern="100" dirty="0">
                <a:effectLst/>
                <a:latin typeface="Calibri" panose="020F0502020204030204" pitchFamily="34" charset="0"/>
                <a:ea typeface="DengXian" panose="02010600030101010101" pitchFamily="2" charset="-122"/>
                <a:cs typeface="Times New Roman" panose="02020603050405020304" pitchFamily="18" charset="0"/>
              </a:rPr>
              <a:t>，最后得出一个</a:t>
            </a:r>
            <a:r>
              <a:rPr lang="zh-CN" sz="1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“结论”</a:t>
            </a:r>
            <a:r>
              <a:rPr lang="zh-CN" sz="1200" kern="100" dirty="0">
                <a:effectLst/>
                <a:latin typeface="Calibri" panose="020F0502020204030204" pitchFamily="34" charset="0"/>
                <a:ea typeface="DengXian" panose="02010600030101010101" pitchFamily="2" charset="-122"/>
                <a:cs typeface="Times New Roman" panose="02020603050405020304" pitchFamily="18" charset="0"/>
              </a:rPr>
              <a:t>来</a:t>
            </a:r>
            <a:r>
              <a:rPr lang="zh-CN" sz="1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“支持”</a:t>
            </a:r>
            <a:r>
              <a:rPr lang="zh-CN" sz="1200" kern="100" dirty="0">
                <a:effectLst/>
                <a:latin typeface="Calibri" panose="020F0502020204030204" pitchFamily="34" charset="0"/>
                <a:ea typeface="DengXian" panose="02010600030101010101" pitchFamily="2" charset="-122"/>
                <a:cs typeface="Times New Roman" panose="02020603050405020304" pitchFamily="18" charset="0"/>
              </a:rPr>
              <a:t>或</a:t>
            </a:r>
            <a:r>
              <a:rPr lang="zh-CN" sz="1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“否定”</a:t>
            </a:r>
            <a:r>
              <a:rPr lang="zh-CN" sz="1200" kern="100" dirty="0">
                <a:effectLst/>
                <a:latin typeface="Calibri" panose="020F0502020204030204" pitchFamily="34" charset="0"/>
                <a:ea typeface="DengXian" panose="02010600030101010101" pitchFamily="2" charset="-122"/>
                <a:cs typeface="Times New Roman" panose="02020603050405020304" pitchFamily="18" charset="0"/>
              </a:rPr>
              <a:t>最初的</a:t>
            </a:r>
            <a:r>
              <a:rPr lang="zh-CN" sz="1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“假设”</a:t>
            </a:r>
            <a:r>
              <a:rPr lang="zh-CN" sz="1200" kern="100" dirty="0">
                <a:effectLst/>
                <a:latin typeface="Calibri" panose="020F0502020204030204" pitchFamily="34" charset="0"/>
                <a:ea typeface="DengXian" panose="02010600030101010101" pitchFamily="2" charset="-122"/>
                <a:cs typeface="Times New Roman" panose="02020603050405020304" pitchFamily="18" charset="0"/>
              </a:rPr>
              <a:t>。因此，</a:t>
            </a:r>
            <a:r>
              <a:rPr lang="zh-CN" sz="1200" b="1" kern="100" dirty="0">
                <a:effectLst/>
                <a:latin typeface="Calibri" panose="020F0502020204030204" pitchFamily="34" charset="0"/>
                <a:ea typeface="DengXian" panose="02010600030101010101" pitchFamily="2" charset="-122"/>
                <a:cs typeface="Times New Roman" panose="02020603050405020304" pitchFamily="18" charset="0"/>
              </a:rPr>
              <a:t>“科学方法”</a:t>
            </a:r>
            <a:r>
              <a:rPr lang="zh-CN" sz="1200" kern="100" dirty="0">
                <a:effectLst/>
                <a:latin typeface="Calibri" panose="020F0502020204030204" pitchFamily="34" charset="0"/>
                <a:ea typeface="DengXian" panose="02010600030101010101" pitchFamily="2" charset="-122"/>
                <a:cs typeface="Times New Roman" panose="02020603050405020304" pitchFamily="18" charset="0"/>
              </a:rPr>
              <a:t>可以概括为：</a:t>
            </a:r>
            <a:endParaRPr lang="en-CA" sz="12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6</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Hypothesis &amp; Procedures</a:t>
            </a:r>
            <a:endParaRPr lang="en-US" dirty="0"/>
          </a:p>
        </p:txBody>
      </p:sp>
      <p:sp>
        <p:nvSpPr>
          <p:cNvPr id="5" name="TextBox 4">
            <a:extLst>
              <a:ext uri="{FF2B5EF4-FFF2-40B4-BE49-F238E27FC236}">
                <a16:creationId xmlns:a16="http://schemas.microsoft.com/office/drawing/2014/main" id="{4EECEDAE-AAF9-9753-6998-995969F56C2D}"/>
              </a:ext>
            </a:extLst>
          </p:cNvPr>
          <p:cNvSpPr txBox="1"/>
          <p:nvPr/>
        </p:nvSpPr>
        <p:spPr>
          <a:xfrm>
            <a:off x="838200" y="3313688"/>
            <a:ext cx="7055224" cy="2677656"/>
          </a:xfrm>
          <a:prstGeom prst="rect">
            <a:avLst/>
          </a:prstGeom>
          <a:noFill/>
        </p:spPr>
        <p:txBody>
          <a:bodyPr wrap="square">
            <a:spAutoFit/>
          </a:bodyPr>
          <a:lstStyle/>
          <a:p>
            <a:pPr marL="742950" lvl="1" indent="-285750">
              <a:buFont typeface="Arial" panose="020B0604020202020204" pitchFamily="34" charset="0"/>
              <a:buChar char="•"/>
            </a:pPr>
            <a:r>
              <a:rPr lang="en-US"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Making an </a:t>
            </a:r>
            <a:r>
              <a:rPr lang="en-US" sz="28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a:t>
            </a:r>
            <a:r>
              <a:rPr lang="en-US" sz="2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observation’</a:t>
            </a:r>
            <a:endParaRPr lang="en-CA" sz="28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buFont typeface="Arial" panose="020B0604020202020204" pitchFamily="34" charset="0"/>
              <a:buChar char="•"/>
            </a:pPr>
            <a:r>
              <a:rPr lang="en-US"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Asking a </a:t>
            </a:r>
            <a:r>
              <a:rPr lang="en-US" sz="2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‘question’</a:t>
            </a:r>
            <a:endParaRPr lang="en-CA" sz="2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buFont typeface="Arial" panose="020B0604020202020204" pitchFamily="34" charset="0"/>
              <a:buChar char="•"/>
            </a:pPr>
            <a:r>
              <a:rPr lang="en-US"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Using inferences to form a </a:t>
            </a:r>
            <a:r>
              <a:rPr lang="en-US" sz="2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‘hypothesis’</a:t>
            </a:r>
            <a:r>
              <a:rPr lang="en-US" sz="28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CA" sz="28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buFont typeface="Arial" panose="020B0604020202020204" pitchFamily="34" charset="0"/>
              <a:buChar char="•"/>
            </a:pPr>
            <a:r>
              <a:rPr lang="en-US"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Setting up a controlled </a:t>
            </a:r>
            <a:r>
              <a:rPr lang="en-US" sz="2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‘experiment’ </a:t>
            </a:r>
            <a:endParaRPr lang="en-CA" sz="28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buFont typeface="Arial" panose="020B0604020202020204" pitchFamily="34" charset="0"/>
              <a:buChar char="•"/>
            </a:pPr>
            <a:r>
              <a:rPr lang="en-US"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Recording and analyzing </a:t>
            </a:r>
            <a:r>
              <a:rPr lang="en-US" sz="2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‘data and results’</a:t>
            </a:r>
            <a:r>
              <a:rPr lang="en-US" sz="28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CA" sz="28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a:p>
            <a:pPr marL="742950" lvl="1" indent="-285750">
              <a:buFont typeface="Arial" panose="020B0604020202020204" pitchFamily="34" charset="0"/>
              <a:buChar char="•"/>
            </a:pPr>
            <a:r>
              <a:rPr lang="en-US"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Drawing a </a:t>
            </a:r>
            <a:r>
              <a:rPr lang="en-US" sz="2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‘conclusion’</a:t>
            </a:r>
            <a:r>
              <a:rPr lang="en-US" sz="28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endParaRPr lang="en-CA" sz="28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BB9BE307-3DE0-38FE-593F-9EE5CD1C052B}"/>
              </a:ext>
            </a:extLst>
          </p:cNvPr>
          <p:cNvSpPr txBox="1"/>
          <p:nvPr/>
        </p:nvSpPr>
        <p:spPr>
          <a:xfrm>
            <a:off x="8232471" y="3313688"/>
            <a:ext cx="3121329" cy="2677656"/>
          </a:xfrm>
          <a:prstGeom prst="rect">
            <a:avLst/>
          </a:prstGeom>
          <a:noFill/>
        </p:spPr>
        <p:txBody>
          <a:bodyPr wrap="square">
            <a:spAutoFit/>
          </a:bodyPr>
          <a:lstStyle/>
          <a:p>
            <a:pPr marL="342900" lvl="0" indent="-342900">
              <a:buFont typeface="Symbol" pitchFamily="2" charset="2"/>
              <a:buChar char=""/>
            </a:pPr>
            <a:r>
              <a:rPr lang="zh-CN"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观察</a:t>
            </a:r>
            <a:endParaRPr lang="en-CA"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Symbol" pitchFamily="2" charset="2"/>
              <a:buChar char=""/>
            </a:pPr>
            <a:r>
              <a:rPr lang="zh-CN"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问题</a:t>
            </a:r>
            <a:endParaRPr lang="en-CA"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Symbol" pitchFamily="2" charset="2"/>
              <a:buChar char=""/>
            </a:pPr>
            <a:r>
              <a:rPr lang="zh-CN"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假设</a:t>
            </a:r>
            <a:endParaRPr lang="en-CA"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Symbol" pitchFamily="2" charset="2"/>
              <a:buChar char=""/>
            </a:pPr>
            <a:r>
              <a:rPr lang="zh-CN"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实验</a:t>
            </a:r>
            <a:endParaRPr lang="en-CA"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Symbol" pitchFamily="2" charset="2"/>
              <a:buChar char=""/>
            </a:pPr>
            <a:r>
              <a:rPr lang="zh-CN"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数据和结果</a:t>
            </a:r>
            <a:endParaRPr lang="en-CA" altLang="zh-CN" sz="2800" kern="1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Symbol" pitchFamily="2" charset="2"/>
              <a:buChar char=""/>
            </a:pPr>
            <a:r>
              <a:rPr lang="zh-CN" sz="2800" dirty="0">
                <a:solidFill>
                  <a:srgbClr val="00007D"/>
                </a:solidFill>
                <a:effectLst/>
                <a:latin typeface="Calibri" panose="020F0502020204030204" pitchFamily="34" charset="0"/>
                <a:ea typeface="DengXian" panose="02010600030101010101" pitchFamily="2" charset="-122"/>
                <a:cs typeface="Times New Roman" panose="02020603050405020304" pitchFamily="18" charset="0"/>
              </a:rPr>
              <a:t>结论</a:t>
            </a:r>
            <a:r>
              <a:rPr lang="en-CA" sz="2800" dirty="0">
                <a:solidFill>
                  <a:srgbClr val="00007D"/>
                </a:solidFill>
                <a:effectLst/>
              </a:rPr>
              <a:t> </a:t>
            </a:r>
            <a:endParaRPr lang="en-US" sz="2800" dirty="0">
              <a:solidFill>
                <a:srgbClr val="00007D"/>
              </a:solidFill>
            </a:endParaRPr>
          </a:p>
        </p:txBody>
      </p:sp>
    </p:spTree>
    <p:extLst>
      <p:ext uri="{BB962C8B-B14F-4D97-AF65-F5344CB8AC3E}">
        <p14:creationId xmlns:p14="http://schemas.microsoft.com/office/powerpoint/2010/main" val="1014826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p:txBody>
          <a:bodyPr anchor="ctr">
            <a:noAutofit/>
          </a:bodyPr>
          <a:lstStyle/>
          <a:p>
            <a:pPr marL="0" indent="0" algn="ctr">
              <a:buNone/>
            </a:pPr>
            <a:r>
              <a:rPr lang="en-US" sz="7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Types of Variables</a:t>
            </a:r>
          </a:p>
          <a:p>
            <a:pPr marL="0" indent="0" algn="ctr">
              <a:buNone/>
            </a:pPr>
            <a:r>
              <a:rPr lang="zh-CN" sz="7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变量类型</a:t>
            </a:r>
            <a:endParaRPr lang="en-CA" sz="72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7</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Hypothesis &amp; Procedures</a:t>
            </a:r>
            <a:endParaRPr lang="en-US" dirty="0"/>
          </a:p>
        </p:txBody>
      </p:sp>
    </p:spTree>
    <p:extLst>
      <p:ext uri="{BB962C8B-B14F-4D97-AF65-F5344CB8AC3E}">
        <p14:creationId xmlns:p14="http://schemas.microsoft.com/office/powerpoint/2010/main" val="145893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p:txBody>
          <a:bodyPr anchor="t">
            <a:noAutofit/>
          </a:bodyPr>
          <a:lstStyle/>
          <a:p>
            <a:pPr marL="0" indent="0">
              <a:buNone/>
            </a:pP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Any well-designed experiment will only have 1 </a:t>
            </a: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‘variable’</a:t>
            </a:r>
            <a:r>
              <a:rPr lang="en-US" sz="3200"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that will change during the experiment. This is known as the </a:t>
            </a: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‘independent variable’ </a:t>
            </a:r>
            <a:r>
              <a:rPr lang="en-US" sz="3200" kern="100" dirty="0">
                <a:effectLst/>
                <a:latin typeface="Calibri" panose="020F0502020204030204" pitchFamily="34" charset="0"/>
                <a:ea typeface="DengXian" panose="02010600030101010101" pitchFamily="2" charset="-122"/>
                <a:cs typeface="Times New Roman" panose="02020603050405020304" pitchFamily="18" charset="0"/>
              </a:rPr>
              <a:t>and all other variables should remain the same throughout the entire experiment.</a:t>
            </a:r>
            <a:endParaRPr lang="en-CA" sz="32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br>
              <a:rPr lang="en-US" sz="1800" kern="100" dirty="0">
                <a:effectLst/>
                <a:latin typeface="Calibri" panose="020F0502020204030204" pitchFamily="34" charset="0"/>
                <a:ea typeface="DengXian" panose="02010600030101010101" pitchFamily="2" charset="-122"/>
                <a:cs typeface="Times New Roman" panose="02020603050405020304" pitchFamily="18" charset="0"/>
              </a:rPr>
            </a:br>
            <a:r>
              <a:rPr lang="zh-CN" kern="100" dirty="0">
                <a:effectLst/>
                <a:latin typeface="Calibri" panose="020F0502020204030204" pitchFamily="34" charset="0"/>
                <a:ea typeface="DengXian" panose="02010600030101010101" pitchFamily="2" charset="-122"/>
                <a:cs typeface="Times New Roman" panose="02020603050405020304" pitchFamily="18" charset="0"/>
              </a:rPr>
              <a:t>任何精心设计的实验都只有一个</a:t>
            </a:r>
            <a:r>
              <a:rPr lang="zh-CN"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“变量”</a:t>
            </a:r>
            <a:r>
              <a:rPr lang="zh-CN" kern="100" dirty="0">
                <a:effectLst/>
                <a:latin typeface="Calibri" panose="020F0502020204030204" pitchFamily="34" charset="0"/>
                <a:ea typeface="DengXian" panose="02010600030101010101" pitchFamily="2" charset="-122"/>
                <a:cs typeface="Times New Roman" panose="02020603050405020304" pitchFamily="18" charset="0"/>
              </a:rPr>
              <a:t>，在实验过程中会发生变化，被称为</a:t>
            </a:r>
            <a:r>
              <a:rPr lang="zh-CN"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“独立变量”</a:t>
            </a:r>
            <a:r>
              <a:rPr lang="zh-CN" kern="100" dirty="0">
                <a:effectLst/>
                <a:latin typeface="Calibri" panose="020F0502020204030204" pitchFamily="34" charset="0"/>
                <a:ea typeface="DengXian" panose="02010600030101010101" pitchFamily="2" charset="-122"/>
                <a:cs typeface="Times New Roman" panose="02020603050405020304" pitchFamily="18" charset="0"/>
              </a:rPr>
              <a:t>，所有其他变量在整个实验过程中应保持不变。</a:t>
            </a:r>
            <a:endParaRPr lang="en-CA" altLang="zh-CN"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8</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Hypothesis &amp; Procedures</a:t>
            </a:r>
            <a:endParaRPr lang="en-US" dirty="0"/>
          </a:p>
        </p:txBody>
      </p:sp>
    </p:spTree>
    <p:extLst>
      <p:ext uri="{BB962C8B-B14F-4D97-AF65-F5344CB8AC3E}">
        <p14:creationId xmlns:p14="http://schemas.microsoft.com/office/powerpoint/2010/main" val="3507761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D57F1-8E82-C641-9962-74416996BDBF}"/>
              </a:ext>
            </a:extLst>
          </p:cNvPr>
          <p:cNvSpPr>
            <a:spLocks noGrp="1"/>
          </p:cNvSpPr>
          <p:nvPr>
            <p:ph idx="1"/>
          </p:nvPr>
        </p:nvSpPr>
        <p:spPr/>
        <p:txBody>
          <a:bodyPr anchor="t">
            <a:noAutofit/>
          </a:bodyPr>
          <a:lstStyle/>
          <a:p>
            <a:pPr marL="342900" lvl="0" indent="-342900">
              <a:buFont typeface="Symbol" pitchFamily="2" charset="2"/>
              <a:buChar char=""/>
            </a:pP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Independent variable </a:t>
            </a:r>
            <a:br>
              <a:rPr lang="en-US"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br>
            <a:r>
              <a:rPr lang="en-US" sz="2400" kern="100" dirty="0">
                <a:effectLst/>
                <a:latin typeface="Calibri" panose="020F0502020204030204" pitchFamily="34" charset="0"/>
                <a:ea typeface="DengXian" panose="02010600030101010101" pitchFamily="2" charset="-122"/>
                <a:cs typeface="Times New Roman" panose="02020603050405020304" pitchFamily="18" charset="0"/>
              </a:rPr>
              <a:t>(what is </a:t>
            </a:r>
            <a:r>
              <a:rPr lang="en-US" sz="2400" u="sng" kern="100" dirty="0">
                <a:effectLst/>
                <a:latin typeface="Calibri" panose="020F0502020204030204" pitchFamily="34" charset="0"/>
                <a:ea typeface="DengXian" panose="02010600030101010101" pitchFamily="2" charset="-122"/>
                <a:cs typeface="Times New Roman" panose="02020603050405020304" pitchFamily="18" charset="0"/>
              </a:rPr>
              <a:t>changed</a:t>
            </a:r>
            <a:r>
              <a:rPr lang="en-US" sz="2400" kern="100" dirty="0">
                <a:effectLst/>
                <a:latin typeface="Calibri" panose="020F0502020204030204" pitchFamily="34" charset="0"/>
                <a:ea typeface="DengXian" panose="02010600030101010101" pitchFamily="2" charset="-122"/>
                <a:cs typeface="Times New Roman" panose="02020603050405020304" pitchFamily="18" charset="0"/>
              </a:rPr>
              <a:t> during the experiment)</a:t>
            </a:r>
            <a:br>
              <a:rPr lang="en-US" sz="3200" kern="100" dirty="0">
                <a:effectLst/>
                <a:latin typeface="Calibri" panose="020F0502020204030204" pitchFamily="34" charset="0"/>
                <a:ea typeface="DengXian" panose="02010600030101010101" pitchFamily="2" charset="-122"/>
                <a:cs typeface="Times New Roman" panose="02020603050405020304" pitchFamily="18" charset="0"/>
              </a:rPr>
            </a:br>
            <a:r>
              <a:rPr lang="zh-CN" sz="2800" kern="100" dirty="0">
                <a:effectLst/>
                <a:latin typeface="Calibri" panose="020F0502020204030204" pitchFamily="34" charset="0"/>
                <a:ea typeface="DengXian" panose="02010600030101010101" pitchFamily="2" charset="-122"/>
                <a:cs typeface="Times New Roman" panose="02020603050405020304" pitchFamily="18" charset="0"/>
              </a:rPr>
              <a:t>自变量（实验过程中发生了什么变化）</a:t>
            </a:r>
            <a:endParaRPr lang="en-CA" altLang="zh-CN" sz="2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Symbol" pitchFamily="2" charset="2"/>
              <a:buChar char=""/>
            </a:pPr>
            <a:endParaRPr lang="en-CA" sz="2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Symbol" pitchFamily="2" charset="2"/>
              <a:buChar char=""/>
            </a:pP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Dependent variable </a:t>
            </a:r>
            <a:br>
              <a:rPr lang="en-US"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br>
            <a:r>
              <a:rPr lang="en-US" sz="2400" kern="100" dirty="0">
                <a:effectLst/>
                <a:latin typeface="Calibri" panose="020F0502020204030204" pitchFamily="34" charset="0"/>
                <a:ea typeface="DengXian" panose="02010600030101010101" pitchFamily="2" charset="-122"/>
                <a:cs typeface="Times New Roman" panose="02020603050405020304" pitchFamily="18" charset="0"/>
              </a:rPr>
              <a:t>(what </a:t>
            </a:r>
            <a:r>
              <a:rPr lang="en-US" sz="2400" u="sng" kern="100" dirty="0">
                <a:effectLst/>
                <a:latin typeface="Calibri" panose="020F0502020204030204" pitchFamily="34" charset="0"/>
                <a:ea typeface="DengXian" panose="02010600030101010101" pitchFamily="2" charset="-122"/>
                <a:cs typeface="Times New Roman" panose="02020603050405020304" pitchFamily="18" charset="0"/>
              </a:rPr>
              <a:t>changes</a:t>
            </a:r>
            <a:r>
              <a:rPr lang="en-US" sz="2400" kern="100" dirty="0">
                <a:effectLst/>
                <a:latin typeface="Calibri" panose="020F0502020204030204" pitchFamily="34" charset="0"/>
                <a:ea typeface="DengXian" panose="02010600030101010101" pitchFamily="2" charset="-122"/>
                <a:cs typeface="Times New Roman" panose="02020603050405020304" pitchFamily="18" charset="0"/>
              </a:rPr>
              <a:t> in response to the independent variable)</a:t>
            </a:r>
            <a:br>
              <a:rPr lang="en-US" sz="1800" kern="100" dirty="0">
                <a:effectLst/>
                <a:latin typeface="Calibri" panose="020F0502020204030204" pitchFamily="34" charset="0"/>
                <a:ea typeface="DengXian" panose="02010600030101010101" pitchFamily="2" charset="-122"/>
                <a:cs typeface="Times New Roman" panose="02020603050405020304" pitchFamily="18" charset="0"/>
              </a:rPr>
            </a:br>
            <a:r>
              <a:rPr lang="zh-CN" sz="2800" kern="100" dirty="0">
                <a:effectLst/>
                <a:latin typeface="Calibri" panose="020F0502020204030204" pitchFamily="34" charset="0"/>
                <a:ea typeface="DengXian" panose="02010600030101010101" pitchFamily="2" charset="-122"/>
                <a:cs typeface="Times New Roman" panose="02020603050405020304" pitchFamily="18" charset="0"/>
              </a:rPr>
              <a:t>因变量（响应自变量的变化）</a:t>
            </a:r>
            <a:endParaRPr lang="en-CA" altLang="zh-CN" sz="2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Symbol" pitchFamily="2" charset="2"/>
              <a:buChar char=""/>
            </a:pPr>
            <a:endParaRPr lang="en-CA" sz="2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buFont typeface="Symbol" pitchFamily="2" charset="2"/>
              <a:buChar char=""/>
            </a:pPr>
            <a:r>
              <a:rPr lang="en-US" sz="32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Controlled variable / Constant </a:t>
            </a:r>
            <a:br>
              <a:rPr lang="en-US" sz="28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br>
            <a:r>
              <a:rPr lang="en-US" sz="2400" kern="100" dirty="0">
                <a:effectLst/>
                <a:latin typeface="Calibri" panose="020F0502020204030204" pitchFamily="34" charset="0"/>
                <a:ea typeface="DengXian" panose="02010600030101010101" pitchFamily="2" charset="-122"/>
                <a:cs typeface="Times New Roman" panose="02020603050405020304" pitchFamily="18" charset="0"/>
              </a:rPr>
              <a:t>(A value that </a:t>
            </a:r>
            <a:r>
              <a:rPr lang="en-US" sz="2400" u="sng" kern="100" dirty="0">
                <a:effectLst/>
                <a:latin typeface="Calibri" panose="020F0502020204030204" pitchFamily="34" charset="0"/>
                <a:ea typeface="DengXian" panose="02010600030101010101" pitchFamily="2" charset="-122"/>
                <a:cs typeface="Times New Roman" panose="02020603050405020304" pitchFamily="18" charset="0"/>
              </a:rPr>
              <a:t>stays the same</a:t>
            </a:r>
            <a:r>
              <a:rPr lang="en-US" sz="2400" kern="100" dirty="0">
                <a:effectLst/>
                <a:latin typeface="Calibri" panose="020F0502020204030204" pitchFamily="34" charset="0"/>
                <a:ea typeface="DengXian" panose="02010600030101010101" pitchFamily="2" charset="-122"/>
                <a:cs typeface="Times New Roman" panose="02020603050405020304" pitchFamily="18" charset="0"/>
              </a:rPr>
              <a:t> during the experiment)</a:t>
            </a:r>
            <a:br>
              <a:rPr lang="en-US" sz="2800" kern="100" dirty="0">
                <a:effectLst/>
                <a:latin typeface="Calibri" panose="020F0502020204030204" pitchFamily="34" charset="0"/>
                <a:ea typeface="DengXian" panose="02010600030101010101" pitchFamily="2" charset="-122"/>
                <a:cs typeface="Times New Roman" panose="02020603050405020304" pitchFamily="18" charset="0"/>
              </a:rPr>
            </a:br>
            <a:r>
              <a:rPr lang="zh-CN" sz="2800" kern="100" dirty="0">
                <a:effectLst/>
                <a:latin typeface="Calibri" panose="020F0502020204030204" pitchFamily="34" charset="0"/>
                <a:ea typeface="DengXian" panose="02010600030101010101" pitchFamily="2" charset="-122"/>
                <a:cs typeface="Times New Roman" panose="02020603050405020304" pitchFamily="18" charset="0"/>
              </a:rPr>
              <a:t>控制变量</a:t>
            </a:r>
            <a:r>
              <a:rPr lang="en-CA" sz="2800" kern="100" dirty="0">
                <a:effectLst/>
                <a:latin typeface="Calibri" panose="020F0502020204030204" pitchFamily="34" charset="0"/>
                <a:ea typeface="DengXian" panose="02010600030101010101" pitchFamily="2" charset="-122"/>
                <a:cs typeface="Times New Roman" panose="02020603050405020304" pitchFamily="18" charset="0"/>
              </a:rPr>
              <a:t>/</a:t>
            </a:r>
            <a:r>
              <a:rPr lang="zh-CN" sz="2800" kern="100" dirty="0">
                <a:effectLst/>
                <a:latin typeface="Calibri" panose="020F0502020204030204" pitchFamily="34" charset="0"/>
                <a:ea typeface="DengXian" panose="02010600030101010101" pitchFamily="2" charset="-122"/>
                <a:cs typeface="Times New Roman" panose="02020603050405020304" pitchFamily="18" charset="0"/>
              </a:rPr>
              <a:t>常量（实验期间保持不变的值）</a:t>
            </a:r>
            <a:endParaRPr lang="en-CA" sz="2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6" name="Date Placeholder 5">
            <a:extLst>
              <a:ext uri="{FF2B5EF4-FFF2-40B4-BE49-F238E27FC236}">
                <a16:creationId xmlns:a16="http://schemas.microsoft.com/office/drawing/2014/main" id="{36F2DD07-8A2D-15F0-1BE0-BE53D900A22E}"/>
              </a:ext>
            </a:extLst>
          </p:cNvPr>
          <p:cNvSpPr>
            <a:spLocks noGrp="1"/>
          </p:cNvSpPr>
          <p:nvPr>
            <p:ph type="dt" sz="half" idx="10"/>
          </p:nvPr>
        </p:nvSpPr>
        <p:spPr/>
        <p:txBody>
          <a:bodyPr/>
          <a:lstStyle/>
          <a:p>
            <a:r>
              <a:rPr lang="en-CA"/>
              <a:t>www.sino-exchange.org</a:t>
            </a:r>
            <a:endParaRPr lang="en-CN"/>
          </a:p>
        </p:txBody>
      </p:sp>
      <p:sp>
        <p:nvSpPr>
          <p:cNvPr id="7" name="Footer Placeholder 6">
            <a:extLst>
              <a:ext uri="{FF2B5EF4-FFF2-40B4-BE49-F238E27FC236}">
                <a16:creationId xmlns:a16="http://schemas.microsoft.com/office/drawing/2014/main" id="{55EAD053-EFA5-B484-D316-14CF1E56E672}"/>
              </a:ext>
            </a:extLst>
          </p:cNvPr>
          <p:cNvSpPr>
            <a:spLocks noGrp="1"/>
          </p:cNvSpPr>
          <p:nvPr>
            <p:ph type="ftr" sz="quarter" idx="11"/>
          </p:nvPr>
        </p:nvSpPr>
        <p:spPr/>
        <p:txBody>
          <a:bodyPr/>
          <a:lstStyle/>
          <a:p>
            <a:pPr algn="r"/>
            <a:r>
              <a:rPr lang="en-CA" dirty="0"/>
              <a:t>Presenter: Scott A. Campbell</a:t>
            </a:r>
            <a:endParaRPr lang="en-CN"/>
          </a:p>
        </p:txBody>
      </p:sp>
      <p:sp>
        <p:nvSpPr>
          <p:cNvPr id="8" name="Slide Number Placeholder 7">
            <a:extLst>
              <a:ext uri="{FF2B5EF4-FFF2-40B4-BE49-F238E27FC236}">
                <a16:creationId xmlns:a16="http://schemas.microsoft.com/office/drawing/2014/main" id="{9FFDEAA5-3FDB-0B5B-FB07-1A28458C4FAA}"/>
              </a:ext>
            </a:extLst>
          </p:cNvPr>
          <p:cNvSpPr>
            <a:spLocks noGrp="1"/>
          </p:cNvSpPr>
          <p:nvPr>
            <p:ph type="sldNum" sz="quarter" idx="12"/>
          </p:nvPr>
        </p:nvSpPr>
        <p:spPr/>
        <p:txBody>
          <a:bodyPr/>
          <a:lstStyle/>
          <a:p>
            <a:fld id="{008F7F27-B1B8-2643-8CC3-0E1BE95CDD06}" type="slidenum">
              <a:rPr lang="en-CN" smtClean="0"/>
              <a:pPr/>
              <a:t>9</a:t>
            </a:fld>
            <a:endParaRPr lang="en-CN"/>
          </a:p>
        </p:txBody>
      </p:sp>
      <p:sp>
        <p:nvSpPr>
          <p:cNvPr id="2" name="Title 1">
            <a:extLst>
              <a:ext uri="{FF2B5EF4-FFF2-40B4-BE49-F238E27FC236}">
                <a16:creationId xmlns:a16="http://schemas.microsoft.com/office/drawing/2014/main" id="{5BF99678-2584-3342-91E8-AE1527AA796C}"/>
              </a:ext>
            </a:extLst>
          </p:cNvPr>
          <p:cNvSpPr>
            <a:spLocks noGrp="1"/>
          </p:cNvSpPr>
          <p:nvPr>
            <p:ph type="title"/>
          </p:nvPr>
        </p:nvSpPr>
        <p:spPr/>
        <p:txBody>
          <a:bodyPr/>
          <a:lstStyle/>
          <a:p>
            <a:r>
              <a:rPr lang="en-US" dirty="0">
                <a:latin typeface="+mn-lt"/>
              </a:rPr>
              <a:t>Hypothesis &amp; Procedures</a:t>
            </a:r>
            <a:endParaRPr lang="en-US" dirty="0"/>
          </a:p>
        </p:txBody>
      </p:sp>
    </p:spTree>
    <p:extLst>
      <p:ext uri="{BB962C8B-B14F-4D97-AF65-F5344CB8AC3E}">
        <p14:creationId xmlns:p14="http://schemas.microsoft.com/office/powerpoint/2010/main" val="359434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1891</Words>
  <Application>Microsoft Office PowerPoint</Application>
  <PresentationFormat>Widescreen</PresentationFormat>
  <Paragraphs>104</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Calibri Light</vt:lpstr>
      <vt:lpstr>Symbol</vt:lpstr>
      <vt:lpstr>Office Theme</vt:lpstr>
      <vt:lpstr>September STEM Symposium</vt:lpstr>
      <vt:lpstr>Learning Objectives</vt:lpstr>
      <vt:lpstr>Hypothesis &amp; Procedures</vt:lpstr>
      <vt:lpstr>Hypothesis &amp; Procedures</vt:lpstr>
      <vt:lpstr>Hypothesis &amp; Procedures</vt:lpstr>
      <vt:lpstr>Hypothesis &amp; Procedures</vt:lpstr>
      <vt:lpstr>Hypothesis &amp; Procedures</vt:lpstr>
      <vt:lpstr>Hypothesis &amp; Procedures</vt:lpstr>
      <vt:lpstr>Hypothesis &amp; Procedures</vt:lpstr>
      <vt:lpstr>Hypothesis &amp; Procedures</vt:lpstr>
      <vt:lpstr>Hypothesis &amp; Procedures</vt:lpstr>
      <vt:lpstr>Hypothesis &amp; Procedures</vt:lpstr>
      <vt:lpstr>Hypothesis &amp; Procedures</vt:lpstr>
      <vt:lpstr>Hypothesis &amp; Procedures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Campbell</dc:creator>
  <cp:lastModifiedBy>Silva Bayramian</cp:lastModifiedBy>
  <cp:revision>12</cp:revision>
  <dcterms:created xsi:type="dcterms:W3CDTF">2021-06-10T00:34:57Z</dcterms:created>
  <dcterms:modified xsi:type="dcterms:W3CDTF">2023-09-18T03:59:19Z</dcterms:modified>
</cp:coreProperties>
</file>