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68" r:id="rId3"/>
    <p:sldId id="273" r:id="rId4"/>
    <p:sldId id="274" r:id="rId5"/>
    <p:sldId id="285" r:id="rId6"/>
    <p:sldId id="276" r:id="rId7"/>
    <p:sldId id="277" r:id="rId8"/>
    <p:sldId id="278" r:id="rId9"/>
    <p:sldId id="279" r:id="rId10"/>
    <p:sldId id="280" r:id="rId11"/>
    <p:sldId id="282" r:id="rId12"/>
    <p:sldId id="281" r:id="rId13"/>
    <p:sldId id="284"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3"/>
    <p:restoredTop sz="96327"/>
  </p:normalViewPr>
  <p:slideViewPr>
    <p:cSldViewPr snapToGrid="0" snapToObjects="1">
      <p:cViewPr varScale="1">
        <p:scale>
          <a:sx n="64" d="100"/>
          <a:sy n="64" d="100"/>
        </p:scale>
        <p:origin x="7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41861-9F84-C14F-8733-F63360464ADC}"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73F8F-6522-7243-BD06-23690F0925F0}" type="slidenum">
              <a:rPr lang="en-US" smtClean="0"/>
              <a:t>‹#›</a:t>
            </a:fld>
            <a:endParaRPr lang="en-US"/>
          </a:p>
        </p:txBody>
      </p:sp>
    </p:spTree>
    <p:extLst>
      <p:ext uri="{BB962C8B-B14F-4D97-AF65-F5344CB8AC3E}">
        <p14:creationId xmlns:p14="http://schemas.microsoft.com/office/powerpoint/2010/main" val="104409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9BEB90-674F-1447-B3F8-4CFBF936A226}"/>
              </a:ext>
            </a:extLst>
          </p:cNvPr>
          <p:cNvPicPr>
            <a:picLocks noChangeAspect="1"/>
          </p:cNvPicPr>
          <p:nvPr userDrawn="1"/>
        </p:nvPicPr>
        <p:blipFill>
          <a:blip r:embed="rId2">
            <a:alphaModFix amt="25000"/>
          </a:blip>
          <a:srcRect t="7728" b="7728"/>
          <a:stretch/>
        </p:blipFill>
        <p:spPr>
          <a:xfrm>
            <a:off x="0" y="0"/>
            <a:ext cx="12192000" cy="6865938"/>
          </a:xfrm>
          <a:prstGeom prst="rect">
            <a:avLst/>
          </a:prstGeom>
        </p:spPr>
      </p:pic>
      <p:sp>
        <p:nvSpPr>
          <p:cNvPr id="2" name="Title 1">
            <a:extLst>
              <a:ext uri="{FF2B5EF4-FFF2-40B4-BE49-F238E27FC236}">
                <a16:creationId xmlns:a16="http://schemas.microsoft.com/office/drawing/2014/main" id="{CCECDD74-C530-F042-8A7A-DED3D150B1E9}"/>
              </a:ext>
            </a:extLst>
          </p:cNvPr>
          <p:cNvSpPr>
            <a:spLocks noGrp="1"/>
          </p:cNvSpPr>
          <p:nvPr>
            <p:ph type="ctrTitle" hasCustomPrompt="1"/>
          </p:nvPr>
        </p:nvSpPr>
        <p:spPr>
          <a:xfrm>
            <a:off x="1524000" y="3095097"/>
            <a:ext cx="9144000" cy="1193800"/>
          </a:xfrm>
        </p:spPr>
        <p:txBody>
          <a:bodyPr anchor="b">
            <a:normAutofit/>
          </a:bodyPr>
          <a:lstStyle>
            <a:lvl1pPr algn="ctr">
              <a:defRPr sz="7200" b="1">
                <a:solidFill>
                  <a:srgbClr val="00007D"/>
                </a:solidFill>
                <a:latin typeface="Arial" panose="020B0604020202020204" pitchFamily="34" charset="0"/>
                <a:cs typeface="Arial" panose="020B0604020202020204" pitchFamily="34" charset="0"/>
              </a:defRPr>
            </a:lvl1pPr>
          </a:lstStyle>
          <a:p>
            <a:r>
              <a:rPr lang="en-US" dirty="0"/>
              <a:t>Course Name</a:t>
            </a:r>
          </a:p>
        </p:txBody>
      </p:sp>
      <p:sp>
        <p:nvSpPr>
          <p:cNvPr id="3" name="Subtitle 2">
            <a:extLst>
              <a:ext uri="{FF2B5EF4-FFF2-40B4-BE49-F238E27FC236}">
                <a16:creationId xmlns:a16="http://schemas.microsoft.com/office/drawing/2014/main" id="{38DDC0B4-F2B8-314E-B30E-06A30B69AAC7}"/>
              </a:ext>
            </a:extLst>
          </p:cNvPr>
          <p:cNvSpPr>
            <a:spLocks noGrp="1"/>
          </p:cNvSpPr>
          <p:nvPr>
            <p:ph type="subTitle" idx="1" hasCustomPrompt="1"/>
          </p:nvPr>
        </p:nvSpPr>
        <p:spPr>
          <a:xfrm>
            <a:off x="1524000" y="4380972"/>
            <a:ext cx="9144000" cy="1655762"/>
          </a:xfrm>
        </p:spPr>
        <p:txBody>
          <a:bodyPr>
            <a:normAutofit/>
          </a:bodyPr>
          <a:lstStyle>
            <a:lvl1pPr marL="0" indent="0" algn="ctr">
              <a:buNone/>
              <a:defRPr sz="4800">
                <a:solidFill>
                  <a:srgbClr val="00007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Todays Topic</a:t>
            </a:r>
          </a:p>
        </p:txBody>
      </p:sp>
      <p:sp>
        <p:nvSpPr>
          <p:cNvPr id="14" name="Date Placeholder 13">
            <a:extLst>
              <a:ext uri="{FF2B5EF4-FFF2-40B4-BE49-F238E27FC236}">
                <a16:creationId xmlns:a16="http://schemas.microsoft.com/office/drawing/2014/main" id="{364DA758-FE6A-1046-9C4F-4EFE5404A4DA}"/>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15" name="Footer Placeholder 14">
            <a:extLst>
              <a:ext uri="{FF2B5EF4-FFF2-40B4-BE49-F238E27FC236}">
                <a16:creationId xmlns:a16="http://schemas.microsoft.com/office/drawing/2014/main" id="{3A7046A0-2B1E-D44D-9239-9ECBFC1AF6E2}"/>
              </a:ext>
            </a:extLst>
          </p:cNvPr>
          <p:cNvSpPr>
            <a:spLocks noGrp="1"/>
          </p:cNvSpPr>
          <p:nvPr>
            <p:ph type="ftr" sz="quarter" idx="11"/>
          </p:nvPr>
        </p:nvSpPr>
        <p:spPr/>
        <p:txBody>
          <a:bodyPr/>
          <a:lstStyle>
            <a:lvl1pPr>
              <a:defRPr b="0">
                <a:solidFill>
                  <a:srgbClr val="00007D"/>
                </a:solidFill>
              </a:defRPr>
            </a:lvl1pPr>
          </a:lstStyle>
          <a:p>
            <a:pPr algn="r"/>
            <a:r>
              <a:rPr lang="en-US"/>
              <a:t>Presenter: Scott A. Campbell</a:t>
            </a:r>
            <a:endParaRPr lang="en-US" dirty="0"/>
          </a:p>
        </p:txBody>
      </p:sp>
      <p:sp>
        <p:nvSpPr>
          <p:cNvPr id="16" name="Slide Number Placeholder 15">
            <a:extLst>
              <a:ext uri="{FF2B5EF4-FFF2-40B4-BE49-F238E27FC236}">
                <a16:creationId xmlns:a16="http://schemas.microsoft.com/office/drawing/2014/main" id="{17481553-1F40-004A-BB16-C157AFE14739}"/>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pic>
        <p:nvPicPr>
          <p:cNvPr id="5" name="Picture 4" descr="A picture containing text, sign&#10;&#10;Description automatically generated">
            <a:extLst>
              <a:ext uri="{FF2B5EF4-FFF2-40B4-BE49-F238E27FC236}">
                <a16:creationId xmlns:a16="http://schemas.microsoft.com/office/drawing/2014/main" id="{5563456D-58C5-934B-A393-4BE485ADC15D}"/>
              </a:ext>
            </a:extLst>
          </p:cNvPr>
          <p:cNvPicPr>
            <a:picLocks noChangeAspect="1"/>
          </p:cNvPicPr>
          <p:nvPr userDrawn="1"/>
        </p:nvPicPr>
        <p:blipFill>
          <a:blip r:embed="rId3"/>
          <a:stretch>
            <a:fillRect/>
          </a:stretch>
        </p:blipFill>
        <p:spPr>
          <a:xfrm>
            <a:off x="4867114" y="1101197"/>
            <a:ext cx="1993900" cy="1993900"/>
          </a:xfrm>
          <a:prstGeom prst="rect">
            <a:avLst/>
          </a:prstGeom>
        </p:spPr>
      </p:pic>
    </p:spTree>
    <p:extLst>
      <p:ext uri="{BB962C8B-B14F-4D97-AF65-F5344CB8AC3E}">
        <p14:creationId xmlns:p14="http://schemas.microsoft.com/office/powerpoint/2010/main" val="348435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图片 5">
            <a:extLst>
              <a:ext uri="{FF2B5EF4-FFF2-40B4-BE49-F238E27FC236}">
                <a16:creationId xmlns:a16="http://schemas.microsoft.com/office/drawing/2014/main" id="{F1C09BB0-22CB-3727-D8F6-6F38B7CC90C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9590" t="362" r="-530" b="29876"/>
          <a:stretch>
            <a:fillRect/>
          </a:stretch>
        </p:blipFill>
        <p:spPr>
          <a:xfrm>
            <a:off x="1" y="2527300"/>
            <a:ext cx="4522063" cy="4330701"/>
          </a:xfrm>
          <a:prstGeom prst="rect">
            <a:avLst/>
          </a:prstGeom>
        </p:spPr>
      </p:pic>
      <p:pic>
        <p:nvPicPr>
          <p:cNvPr id="8" name="图片 2" descr="文本&#10;&#10;描述已自动生成">
            <a:extLst>
              <a:ext uri="{FF2B5EF4-FFF2-40B4-BE49-F238E27FC236}">
                <a16:creationId xmlns:a16="http://schemas.microsoft.com/office/drawing/2014/main" id="{CD01E948-6682-58C3-557F-0F72597F2F0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2588" y="106399"/>
            <a:ext cx="2919412" cy="1044342"/>
          </a:xfrm>
          <a:prstGeom prst="rect">
            <a:avLst/>
          </a:prstGeom>
        </p:spPr>
      </p:pic>
      <p:sp>
        <p:nvSpPr>
          <p:cNvPr id="3" name="Content Placeholder 2">
            <a:extLst>
              <a:ext uri="{FF2B5EF4-FFF2-40B4-BE49-F238E27FC236}">
                <a16:creationId xmlns:a16="http://schemas.microsoft.com/office/drawing/2014/main" id="{A716E585-A560-881F-0252-AA90BBA11234}"/>
              </a:ext>
            </a:extLst>
          </p:cNvPr>
          <p:cNvSpPr>
            <a:spLocks noGrp="1"/>
          </p:cNvSpPr>
          <p:nvPr>
            <p:ph idx="1"/>
          </p:nvPr>
        </p:nvSpPr>
        <p:spPr>
          <a:xfrm>
            <a:off x="838200" y="1257139"/>
            <a:ext cx="10515600" cy="4919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2" name="Date Placeholder 3">
            <a:extLst>
              <a:ext uri="{FF2B5EF4-FFF2-40B4-BE49-F238E27FC236}">
                <a16:creationId xmlns:a16="http://schemas.microsoft.com/office/drawing/2014/main" id="{9945CA69-47DD-A455-2485-AA2F36B39366}"/>
              </a:ext>
            </a:extLst>
          </p:cNvPr>
          <p:cNvSpPr>
            <a:spLocks noGrp="1"/>
          </p:cNvSpPr>
          <p:nvPr>
            <p:ph type="dt" sz="half" idx="10"/>
          </p:nvPr>
        </p:nvSpPr>
        <p:spPr>
          <a:xfrm>
            <a:off x="838200" y="6351268"/>
            <a:ext cx="4114800" cy="365125"/>
          </a:xfrm>
        </p:spPr>
        <p:txBody>
          <a:bodyPr/>
          <a:lstStyle/>
          <a:p>
            <a:r>
              <a:rPr lang="en-CA"/>
              <a:t>www.sino-exchange.org</a:t>
            </a:r>
            <a:endParaRPr lang="en-CN"/>
          </a:p>
        </p:txBody>
      </p:sp>
      <p:sp>
        <p:nvSpPr>
          <p:cNvPr id="10" name="Footer Placeholder 4">
            <a:extLst>
              <a:ext uri="{FF2B5EF4-FFF2-40B4-BE49-F238E27FC236}">
                <a16:creationId xmlns:a16="http://schemas.microsoft.com/office/drawing/2014/main" id="{ADB3C3F9-7D12-4845-D45D-152D45CFFF76}"/>
              </a:ext>
            </a:extLst>
          </p:cNvPr>
          <p:cNvSpPr>
            <a:spLocks noGrp="1"/>
          </p:cNvSpPr>
          <p:nvPr>
            <p:ph type="ftr" sz="quarter" idx="11"/>
          </p:nvPr>
        </p:nvSpPr>
        <p:spPr>
          <a:xfrm>
            <a:off x="7239000" y="6310312"/>
            <a:ext cx="4114800" cy="365125"/>
          </a:xfrm>
        </p:spPr>
        <p:txBody>
          <a:bodyPr/>
          <a:lstStyle>
            <a:lvl1pPr algn="r">
              <a:defRPr/>
            </a:lvl1pPr>
          </a:lstStyle>
          <a:p>
            <a:r>
              <a:rPr lang="en-CA"/>
              <a:t>Presenter: Scott A. Campbell</a:t>
            </a:r>
            <a:endParaRPr lang="en-CN"/>
          </a:p>
        </p:txBody>
      </p:sp>
      <p:sp>
        <p:nvSpPr>
          <p:cNvPr id="11" name="Slide Number Placeholder 5">
            <a:extLst>
              <a:ext uri="{FF2B5EF4-FFF2-40B4-BE49-F238E27FC236}">
                <a16:creationId xmlns:a16="http://schemas.microsoft.com/office/drawing/2014/main" id="{8B38550B-99AE-F116-2438-400F0C7CB714}"/>
              </a:ext>
            </a:extLst>
          </p:cNvPr>
          <p:cNvSpPr>
            <a:spLocks noGrp="1"/>
          </p:cNvSpPr>
          <p:nvPr>
            <p:ph type="sldNum" sz="quarter" idx="12"/>
          </p:nvPr>
        </p:nvSpPr>
        <p:spPr>
          <a:xfrm>
            <a:off x="5768340" y="6351268"/>
            <a:ext cx="655320" cy="365125"/>
          </a:xfrm>
        </p:spPr>
        <p:txBody>
          <a:bodyPr/>
          <a:lstStyle>
            <a:lvl1pPr algn="ctr">
              <a:defRPr/>
            </a:lvl1pPr>
          </a:lstStyle>
          <a:p>
            <a:fld id="{008F7F27-B1B8-2643-8CC3-0E1BE95CDD06}" type="slidenum">
              <a:rPr lang="en-CN" smtClean="0"/>
              <a:pPr/>
              <a:t>‹#›</a:t>
            </a:fld>
            <a:endParaRPr lang="en-CN"/>
          </a:p>
        </p:txBody>
      </p:sp>
      <p:sp>
        <p:nvSpPr>
          <p:cNvPr id="12" name="Title Placeholder 1">
            <a:extLst>
              <a:ext uri="{FF2B5EF4-FFF2-40B4-BE49-F238E27FC236}">
                <a16:creationId xmlns:a16="http://schemas.microsoft.com/office/drawing/2014/main" id="{47ECF12B-CBF7-208F-1DF0-F65E7867B85B}"/>
              </a:ext>
            </a:extLst>
          </p:cNvPr>
          <p:cNvSpPr>
            <a:spLocks noGrp="1"/>
          </p:cNvSpPr>
          <p:nvPr>
            <p:ph type="title"/>
          </p:nvPr>
        </p:nvSpPr>
        <p:spPr>
          <a:xfrm>
            <a:off x="838200" y="106399"/>
            <a:ext cx="10515600" cy="1044342"/>
          </a:xfrm>
          <a:prstGeom prst="rect">
            <a:avLst/>
          </a:prstGeom>
        </p:spPr>
        <p:txBody>
          <a:bodyPr vert="horz" lIns="91440" tIns="45720" rIns="91440" bIns="45720" rtlCol="0" anchor="ctr">
            <a:normAutofit/>
          </a:bodyPr>
          <a:lstStyle>
            <a:lvl1pPr>
              <a:defRPr b="1">
                <a:latin typeface="+mn-lt"/>
              </a:defRPr>
            </a:lvl1pPr>
          </a:lstStyle>
          <a:p>
            <a:r>
              <a:rPr lang="en-US" dirty="0"/>
              <a:t>Click to edit Master title style</a:t>
            </a:r>
            <a:endParaRPr lang="en-CN"/>
          </a:p>
        </p:txBody>
      </p:sp>
    </p:spTree>
    <p:extLst>
      <p:ext uri="{BB962C8B-B14F-4D97-AF65-F5344CB8AC3E}">
        <p14:creationId xmlns:p14="http://schemas.microsoft.com/office/powerpoint/2010/main" val="259467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New Learning Module">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14D8-668C-D941-B054-C7F42D693390}"/>
              </a:ext>
            </a:extLst>
          </p:cNvPr>
          <p:cNvSpPr>
            <a:spLocks noGrp="1"/>
          </p:cNvSpPr>
          <p:nvPr>
            <p:ph type="title" hasCustomPrompt="1"/>
          </p:nvPr>
        </p:nvSpPr>
        <p:spPr>
          <a:xfrm>
            <a:off x="831850" y="1709738"/>
            <a:ext cx="10515600" cy="2852737"/>
          </a:xfrm>
        </p:spPr>
        <p:txBody>
          <a:bodyPr anchor="ctr"/>
          <a:lstStyle>
            <a:lvl1pPr algn="ctr">
              <a:defRPr sz="6000" b="1" i="0">
                <a:solidFill>
                  <a:srgbClr val="FFFF00"/>
                </a:solidFill>
                <a:latin typeface="Arial Black" panose="020B0604020202020204" pitchFamily="34" charset="0"/>
                <a:cs typeface="Arial Black" panose="020B0604020202020204" pitchFamily="34" charset="0"/>
              </a:defRPr>
            </a:lvl1pPr>
          </a:lstStyle>
          <a:p>
            <a:r>
              <a:rPr lang="en-US" dirty="0"/>
              <a:t>Module #</a:t>
            </a:r>
          </a:p>
        </p:txBody>
      </p:sp>
      <p:sp>
        <p:nvSpPr>
          <p:cNvPr id="3" name="Text Placeholder 2">
            <a:extLst>
              <a:ext uri="{FF2B5EF4-FFF2-40B4-BE49-F238E27FC236}">
                <a16:creationId xmlns:a16="http://schemas.microsoft.com/office/drawing/2014/main" id="{B3F101D2-AC45-6342-934F-039A38430AC4}"/>
              </a:ext>
            </a:extLst>
          </p:cNvPr>
          <p:cNvSpPr>
            <a:spLocks noGrp="1"/>
          </p:cNvSpPr>
          <p:nvPr>
            <p:ph type="body" idx="1" hasCustomPrompt="1"/>
          </p:nvPr>
        </p:nvSpPr>
        <p:spPr>
          <a:xfrm>
            <a:off x="831850" y="4589463"/>
            <a:ext cx="10515600" cy="1500187"/>
          </a:xfrm>
        </p:spPr>
        <p:txBody>
          <a:bodyPr>
            <a:norm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 this learning module we will learn about…</a:t>
            </a:r>
          </a:p>
        </p:txBody>
      </p:sp>
      <p:sp>
        <p:nvSpPr>
          <p:cNvPr id="4" name="Date Placeholder 3">
            <a:extLst>
              <a:ext uri="{FF2B5EF4-FFF2-40B4-BE49-F238E27FC236}">
                <a16:creationId xmlns:a16="http://schemas.microsoft.com/office/drawing/2014/main" id="{AB430C61-F11E-334C-B3CA-FE52548828CD}"/>
              </a:ext>
            </a:extLst>
          </p:cNvPr>
          <p:cNvSpPr>
            <a:spLocks noGrp="1"/>
          </p:cNvSpPr>
          <p:nvPr>
            <p:ph type="dt" sz="half" idx="10"/>
          </p:nvPr>
        </p:nvSpPr>
        <p:spPr/>
        <p:txBody>
          <a:bodyPr/>
          <a:lstStyle>
            <a:lvl1pPr>
              <a:defRPr>
                <a:solidFill>
                  <a:srgbClr val="FFFF00"/>
                </a:solidFill>
              </a:defRPr>
            </a:lvl1pPr>
          </a:lstStyle>
          <a:p>
            <a:r>
              <a:rPr lang="en-CA"/>
              <a:t>www.sino-exchange.org</a:t>
            </a:r>
            <a:endParaRPr lang="en-US" dirty="0"/>
          </a:p>
        </p:txBody>
      </p:sp>
      <p:sp>
        <p:nvSpPr>
          <p:cNvPr id="5" name="Footer Placeholder 4">
            <a:extLst>
              <a:ext uri="{FF2B5EF4-FFF2-40B4-BE49-F238E27FC236}">
                <a16:creationId xmlns:a16="http://schemas.microsoft.com/office/drawing/2014/main" id="{719E1F09-1929-9345-B0B7-D539DB4A36EC}"/>
              </a:ext>
            </a:extLst>
          </p:cNvPr>
          <p:cNvSpPr>
            <a:spLocks noGrp="1"/>
          </p:cNvSpPr>
          <p:nvPr>
            <p:ph type="ftr" sz="quarter" idx="11"/>
          </p:nvPr>
        </p:nvSpPr>
        <p:spPr/>
        <p:txBody>
          <a:bodyPr/>
          <a:lstStyle>
            <a:lvl1pPr>
              <a:defRPr b="0">
                <a:solidFill>
                  <a:srgbClr val="FFFF00"/>
                </a:solidFill>
              </a:defRPr>
            </a:lvl1pPr>
          </a:lstStyle>
          <a:p>
            <a:pPr algn="r"/>
            <a:r>
              <a:rPr lang="en-US"/>
              <a:t>Presenter: Scott A. Campbell</a:t>
            </a:r>
            <a:endParaRPr lang="en-US" dirty="0"/>
          </a:p>
        </p:txBody>
      </p:sp>
      <p:sp>
        <p:nvSpPr>
          <p:cNvPr id="6" name="Slide Number Placeholder 5">
            <a:extLst>
              <a:ext uri="{FF2B5EF4-FFF2-40B4-BE49-F238E27FC236}">
                <a16:creationId xmlns:a16="http://schemas.microsoft.com/office/drawing/2014/main" id="{B5593C4C-3198-4444-B887-3D69CEE1A725}"/>
              </a:ext>
            </a:extLst>
          </p:cNvPr>
          <p:cNvSpPr>
            <a:spLocks noGrp="1"/>
          </p:cNvSpPr>
          <p:nvPr>
            <p:ph type="sldNum" sz="quarter" idx="12"/>
          </p:nvPr>
        </p:nvSpPr>
        <p:spPr/>
        <p:txBody>
          <a:bodyPr/>
          <a:lstStyle>
            <a:lvl1pPr>
              <a:defRPr>
                <a:solidFill>
                  <a:srgbClr val="FFFF00"/>
                </a:solidFill>
              </a:defRPr>
            </a:lvl1pPr>
          </a:lstStyle>
          <a:p>
            <a:fld id="{F3476FE5-2A74-9E46-9BAB-711D495194BB}" type="slidenum">
              <a:rPr lang="en-US" smtClean="0"/>
              <a:pPr/>
              <a:t>‹#›</a:t>
            </a:fld>
            <a:endParaRPr lang="en-US" dirty="0"/>
          </a:p>
        </p:txBody>
      </p:sp>
    </p:spTree>
    <p:extLst>
      <p:ext uri="{BB962C8B-B14F-4D97-AF65-F5344CB8AC3E}">
        <p14:creationId xmlns:p14="http://schemas.microsoft.com/office/powerpoint/2010/main" val="316982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Review Section Header">
    <p:bg>
      <p:bgPr>
        <a:solidFill>
          <a:srgbClr val="0000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14D8-668C-D941-B054-C7F42D693390}"/>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defRPr>
            </a:lvl1pPr>
          </a:lstStyle>
          <a:p>
            <a:r>
              <a:rPr lang="en-US" dirty="0"/>
              <a:t>Review:</a:t>
            </a:r>
          </a:p>
        </p:txBody>
      </p:sp>
      <p:sp>
        <p:nvSpPr>
          <p:cNvPr id="3" name="Text Placeholder 2">
            <a:extLst>
              <a:ext uri="{FF2B5EF4-FFF2-40B4-BE49-F238E27FC236}">
                <a16:creationId xmlns:a16="http://schemas.microsoft.com/office/drawing/2014/main" id="{B3F101D2-AC45-6342-934F-039A38430AC4}"/>
              </a:ext>
            </a:extLst>
          </p:cNvPr>
          <p:cNvSpPr>
            <a:spLocks noGrp="1"/>
          </p:cNvSpPr>
          <p:nvPr>
            <p:ph type="body" idx="1"/>
          </p:nvPr>
        </p:nvSpPr>
        <p:spPr>
          <a:xfrm>
            <a:off x="831850" y="4589463"/>
            <a:ext cx="10515600" cy="1500187"/>
          </a:xfrm>
        </p:spPr>
        <p:txBody>
          <a:bodyPr>
            <a:norm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AB430C61-F11E-334C-B3CA-FE52548828CD}"/>
              </a:ext>
            </a:extLst>
          </p:cNvPr>
          <p:cNvSpPr>
            <a:spLocks noGrp="1"/>
          </p:cNvSpPr>
          <p:nvPr>
            <p:ph type="dt" sz="half" idx="10"/>
          </p:nvPr>
        </p:nvSpPr>
        <p:spPr/>
        <p:txBody>
          <a:bodyPr/>
          <a:lstStyle>
            <a:lvl1pPr>
              <a:defRPr>
                <a:solidFill>
                  <a:srgbClr val="FFFF00"/>
                </a:solidFill>
              </a:defRPr>
            </a:lvl1pPr>
          </a:lstStyle>
          <a:p>
            <a:r>
              <a:rPr lang="en-CA"/>
              <a:t>www.sino-exchange.org</a:t>
            </a:r>
            <a:endParaRPr lang="en-US" dirty="0"/>
          </a:p>
        </p:txBody>
      </p:sp>
      <p:sp>
        <p:nvSpPr>
          <p:cNvPr id="5" name="Footer Placeholder 4">
            <a:extLst>
              <a:ext uri="{FF2B5EF4-FFF2-40B4-BE49-F238E27FC236}">
                <a16:creationId xmlns:a16="http://schemas.microsoft.com/office/drawing/2014/main" id="{719E1F09-1929-9345-B0B7-D539DB4A36EC}"/>
              </a:ext>
            </a:extLst>
          </p:cNvPr>
          <p:cNvSpPr>
            <a:spLocks noGrp="1"/>
          </p:cNvSpPr>
          <p:nvPr>
            <p:ph type="ftr" sz="quarter" idx="11"/>
          </p:nvPr>
        </p:nvSpPr>
        <p:spPr/>
        <p:txBody>
          <a:bodyPr/>
          <a:lstStyle>
            <a:lvl1pPr>
              <a:defRPr b="0">
                <a:solidFill>
                  <a:srgbClr val="FFFF00"/>
                </a:solidFill>
              </a:defRPr>
            </a:lvl1pPr>
          </a:lstStyle>
          <a:p>
            <a:pPr algn="r"/>
            <a:r>
              <a:rPr lang="en-US"/>
              <a:t>Presenter: Scott A. Campbell</a:t>
            </a:r>
            <a:endParaRPr lang="en-US" dirty="0"/>
          </a:p>
        </p:txBody>
      </p:sp>
      <p:sp>
        <p:nvSpPr>
          <p:cNvPr id="6" name="Slide Number Placeholder 5">
            <a:extLst>
              <a:ext uri="{FF2B5EF4-FFF2-40B4-BE49-F238E27FC236}">
                <a16:creationId xmlns:a16="http://schemas.microsoft.com/office/drawing/2014/main" id="{B5593C4C-3198-4444-B887-3D69CEE1A725}"/>
              </a:ext>
            </a:extLst>
          </p:cNvPr>
          <p:cNvSpPr>
            <a:spLocks noGrp="1"/>
          </p:cNvSpPr>
          <p:nvPr>
            <p:ph type="sldNum" sz="quarter" idx="12"/>
          </p:nvPr>
        </p:nvSpPr>
        <p:spPr/>
        <p:txBody>
          <a:bodyPr/>
          <a:lstStyle>
            <a:lvl1pPr>
              <a:defRPr>
                <a:solidFill>
                  <a:srgbClr val="FFFF00"/>
                </a:solidFill>
              </a:defRPr>
            </a:lvl1pPr>
          </a:lstStyle>
          <a:p>
            <a:fld id="{F3476FE5-2A74-9E46-9BAB-711D495194BB}" type="slidenum">
              <a:rPr lang="en-US" smtClean="0"/>
              <a:pPr/>
              <a:t>‹#›</a:t>
            </a:fld>
            <a:endParaRPr lang="en-US" dirty="0"/>
          </a:p>
        </p:txBody>
      </p:sp>
    </p:spTree>
    <p:extLst>
      <p:ext uri="{BB962C8B-B14F-4D97-AF65-F5344CB8AC3E}">
        <p14:creationId xmlns:p14="http://schemas.microsoft.com/office/powerpoint/2010/main" val="856752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Learning Objectives">
    <p:bg>
      <p:bgPr>
        <a:solidFill>
          <a:srgbClr val="0000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14D8-668C-D941-B054-C7F42D693390}"/>
              </a:ext>
            </a:extLst>
          </p:cNvPr>
          <p:cNvSpPr>
            <a:spLocks noGrp="1"/>
          </p:cNvSpPr>
          <p:nvPr>
            <p:ph type="title" hasCustomPrompt="1"/>
          </p:nvPr>
        </p:nvSpPr>
        <p:spPr>
          <a:xfrm>
            <a:off x="831850" y="1709738"/>
            <a:ext cx="10515600" cy="1131433"/>
          </a:xfrm>
        </p:spPr>
        <p:txBody>
          <a:bodyPr anchor="b"/>
          <a:lstStyle>
            <a:lvl1pPr>
              <a:defRPr sz="6000" b="1">
                <a:solidFill>
                  <a:schemeClr val="bg1"/>
                </a:solidFill>
              </a:defRPr>
            </a:lvl1pPr>
          </a:lstStyle>
          <a:p>
            <a:r>
              <a:rPr lang="en-US"/>
              <a:t>Learning Objectives:</a:t>
            </a:r>
            <a:endParaRPr lang="en-US" dirty="0"/>
          </a:p>
        </p:txBody>
      </p:sp>
      <p:sp>
        <p:nvSpPr>
          <p:cNvPr id="3" name="Text Placeholder 2">
            <a:extLst>
              <a:ext uri="{FF2B5EF4-FFF2-40B4-BE49-F238E27FC236}">
                <a16:creationId xmlns:a16="http://schemas.microsoft.com/office/drawing/2014/main" id="{B3F101D2-AC45-6342-934F-039A38430AC4}"/>
              </a:ext>
            </a:extLst>
          </p:cNvPr>
          <p:cNvSpPr>
            <a:spLocks noGrp="1"/>
          </p:cNvSpPr>
          <p:nvPr>
            <p:ph type="body" idx="1"/>
          </p:nvPr>
        </p:nvSpPr>
        <p:spPr>
          <a:xfrm>
            <a:off x="831850" y="2841171"/>
            <a:ext cx="10515600" cy="3248479"/>
          </a:xfrm>
        </p:spPr>
        <p:txBody>
          <a:bodyPr>
            <a:normAutofit/>
          </a:bodyPr>
          <a:lstStyle>
            <a:lvl1pPr marL="457200" indent="-457200">
              <a:buFont typeface="Arial" panose="020B0604020202020204" pitchFamily="34" charset="0"/>
              <a:buChar char="•"/>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Date Placeholder 7">
            <a:extLst>
              <a:ext uri="{FF2B5EF4-FFF2-40B4-BE49-F238E27FC236}">
                <a16:creationId xmlns:a16="http://schemas.microsoft.com/office/drawing/2014/main" id="{FC29E39F-C38A-4C48-A729-1F69C898A7D4}"/>
              </a:ext>
            </a:extLst>
          </p:cNvPr>
          <p:cNvSpPr>
            <a:spLocks noGrp="1"/>
          </p:cNvSpPr>
          <p:nvPr>
            <p:ph type="dt" sz="half" idx="10"/>
          </p:nvPr>
        </p:nvSpPr>
        <p:spPr/>
        <p:txBody>
          <a:bodyPr/>
          <a:lstStyle>
            <a:lvl1pPr>
              <a:defRPr>
                <a:solidFill>
                  <a:srgbClr val="FFFF00"/>
                </a:solidFill>
              </a:defRPr>
            </a:lvl1pPr>
          </a:lstStyle>
          <a:p>
            <a:r>
              <a:rPr lang="en-CA"/>
              <a:t>www.sino-exchange.org</a:t>
            </a:r>
            <a:endParaRPr lang="en-US" dirty="0"/>
          </a:p>
        </p:txBody>
      </p:sp>
      <p:sp>
        <p:nvSpPr>
          <p:cNvPr id="11" name="Footer Placeholder 10">
            <a:extLst>
              <a:ext uri="{FF2B5EF4-FFF2-40B4-BE49-F238E27FC236}">
                <a16:creationId xmlns:a16="http://schemas.microsoft.com/office/drawing/2014/main" id="{F2B9E2FF-EB7E-8E48-8AAA-9B30FAD8EE2C}"/>
              </a:ext>
            </a:extLst>
          </p:cNvPr>
          <p:cNvSpPr>
            <a:spLocks noGrp="1"/>
          </p:cNvSpPr>
          <p:nvPr>
            <p:ph type="ftr" sz="quarter" idx="11"/>
          </p:nvPr>
        </p:nvSpPr>
        <p:spPr/>
        <p:txBody>
          <a:bodyPr/>
          <a:lstStyle>
            <a:lvl1pPr>
              <a:defRPr>
                <a:solidFill>
                  <a:srgbClr val="FFFF00"/>
                </a:solidFill>
              </a:defRPr>
            </a:lvl1pPr>
          </a:lstStyle>
          <a:p>
            <a:pPr algn="r"/>
            <a:r>
              <a:rPr lang="en-US" b="1"/>
              <a:t>Presenter: Scott A. Campbell</a:t>
            </a:r>
            <a:endParaRPr lang="en-US" b="1" dirty="0"/>
          </a:p>
        </p:txBody>
      </p:sp>
      <p:sp>
        <p:nvSpPr>
          <p:cNvPr id="13" name="Slide Number Placeholder 12">
            <a:extLst>
              <a:ext uri="{FF2B5EF4-FFF2-40B4-BE49-F238E27FC236}">
                <a16:creationId xmlns:a16="http://schemas.microsoft.com/office/drawing/2014/main" id="{3AADAF5B-517E-0840-9AAA-08089E9C0F94}"/>
              </a:ext>
            </a:extLst>
          </p:cNvPr>
          <p:cNvSpPr>
            <a:spLocks noGrp="1"/>
          </p:cNvSpPr>
          <p:nvPr>
            <p:ph type="sldNum" sz="quarter" idx="12"/>
          </p:nvPr>
        </p:nvSpPr>
        <p:spPr/>
        <p:txBody>
          <a:bodyPr/>
          <a:lstStyle>
            <a:lvl1pPr>
              <a:defRPr>
                <a:solidFill>
                  <a:srgbClr val="FFFF00"/>
                </a:solidFill>
              </a:defRPr>
            </a:lvl1pPr>
          </a:lstStyle>
          <a:p>
            <a:fld id="{F3476FE5-2A74-9E46-9BAB-711D495194BB}" type="slidenum">
              <a:rPr lang="en-US" smtClean="0"/>
              <a:pPr/>
              <a:t>‹#›</a:t>
            </a:fld>
            <a:endParaRPr lang="en-US" dirty="0"/>
          </a:p>
        </p:txBody>
      </p:sp>
    </p:spTree>
    <p:extLst>
      <p:ext uri="{BB962C8B-B14F-4D97-AF65-F5344CB8AC3E}">
        <p14:creationId xmlns:p14="http://schemas.microsoft.com/office/powerpoint/2010/main" val="356849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roduction Section Header">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14D8-668C-D941-B054-C7F42D693390}"/>
              </a:ext>
            </a:extLst>
          </p:cNvPr>
          <p:cNvSpPr>
            <a:spLocks noGrp="1"/>
          </p:cNvSpPr>
          <p:nvPr>
            <p:ph type="title" hasCustomPrompt="1"/>
          </p:nvPr>
        </p:nvSpPr>
        <p:spPr>
          <a:xfrm>
            <a:off x="831850" y="1709738"/>
            <a:ext cx="10515600" cy="2852737"/>
          </a:xfrm>
        </p:spPr>
        <p:txBody>
          <a:bodyPr anchor="b"/>
          <a:lstStyle>
            <a:lvl1pPr>
              <a:defRPr sz="6000" b="1">
                <a:solidFill>
                  <a:srgbClr val="112575"/>
                </a:solidFill>
              </a:defRPr>
            </a:lvl1pPr>
          </a:lstStyle>
          <a:p>
            <a:r>
              <a:rPr lang="en-US" dirty="0"/>
              <a:t>Introduction to:</a:t>
            </a:r>
          </a:p>
        </p:txBody>
      </p:sp>
      <p:sp>
        <p:nvSpPr>
          <p:cNvPr id="3" name="Text Placeholder 2">
            <a:extLst>
              <a:ext uri="{FF2B5EF4-FFF2-40B4-BE49-F238E27FC236}">
                <a16:creationId xmlns:a16="http://schemas.microsoft.com/office/drawing/2014/main" id="{B3F101D2-AC45-6342-934F-039A38430AC4}"/>
              </a:ext>
            </a:extLst>
          </p:cNvPr>
          <p:cNvSpPr>
            <a:spLocks noGrp="1"/>
          </p:cNvSpPr>
          <p:nvPr>
            <p:ph type="body" idx="1"/>
          </p:nvPr>
        </p:nvSpPr>
        <p:spPr>
          <a:xfrm>
            <a:off x="831850" y="4589463"/>
            <a:ext cx="10515600" cy="1500187"/>
          </a:xfrm>
        </p:spPr>
        <p:txBody>
          <a:bodyPr/>
          <a:lstStyle>
            <a:lvl1pPr marL="0" indent="0">
              <a:buNone/>
              <a:defRPr sz="2400">
                <a:solidFill>
                  <a:srgbClr val="11257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1" name="Date Placeholder 10">
            <a:extLst>
              <a:ext uri="{FF2B5EF4-FFF2-40B4-BE49-F238E27FC236}">
                <a16:creationId xmlns:a16="http://schemas.microsoft.com/office/drawing/2014/main" id="{3EE2E698-9B2F-354C-80F5-FFBC042822D3}"/>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12" name="Footer Placeholder 11">
            <a:extLst>
              <a:ext uri="{FF2B5EF4-FFF2-40B4-BE49-F238E27FC236}">
                <a16:creationId xmlns:a16="http://schemas.microsoft.com/office/drawing/2014/main" id="{37A93E80-DF47-4248-90EB-9620B5D503A1}"/>
              </a:ext>
            </a:extLst>
          </p:cNvPr>
          <p:cNvSpPr>
            <a:spLocks noGrp="1"/>
          </p:cNvSpPr>
          <p:nvPr>
            <p:ph type="ftr" sz="quarter" idx="11"/>
          </p:nvPr>
        </p:nvSpPr>
        <p:spPr/>
        <p:txBody>
          <a:bodyPr/>
          <a:lstStyle>
            <a:lvl1pPr>
              <a:defRPr>
                <a:solidFill>
                  <a:srgbClr val="00007D"/>
                </a:solidFill>
              </a:defRPr>
            </a:lvl1pPr>
          </a:lstStyle>
          <a:p>
            <a:pPr algn="r"/>
            <a:r>
              <a:rPr lang="en-US"/>
              <a:t>Presenter: Scott A. Campbell</a:t>
            </a:r>
            <a:endParaRPr lang="en-US" b="1" dirty="0"/>
          </a:p>
        </p:txBody>
      </p:sp>
      <p:sp>
        <p:nvSpPr>
          <p:cNvPr id="13" name="Slide Number Placeholder 12">
            <a:extLst>
              <a:ext uri="{FF2B5EF4-FFF2-40B4-BE49-F238E27FC236}">
                <a16:creationId xmlns:a16="http://schemas.microsoft.com/office/drawing/2014/main" id="{CA90FF3F-81C5-4545-8DBB-FE080A2A0B9F}"/>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spTree>
    <p:extLst>
      <p:ext uri="{BB962C8B-B14F-4D97-AF65-F5344CB8AC3E}">
        <p14:creationId xmlns:p14="http://schemas.microsoft.com/office/powerpoint/2010/main" val="28151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FDA86A-DD6B-0443-B757-E97E1A0C94BD}"/>
              </a:ext>
            </a:extLst>
          </p:cNvPr>
          <p:cNvSpPr>
            <a:spLocks noGrp="1"/>
          </p:cNvSpPr>
          <p:nvPr>
            <p:ph idx="1"/>
          </p:nvPr>
        </p:nvSpPr>
        <p:spPr>
          <a:xfrm>
            <a:off x="838200" y="1202267"/>
            <a:ext cx="10515600" cy="4974696"/>
          </a:xfrm>
        </p:spPr>
        <p:txBody>
          <a:bodyPr/>
          <a:lstStyle>
            <a:lvl1pPr>
              <a:defRPr>
                <a:solidFill>
                  <a:srgbClr val="00007D"/>
                </a:solidFill>
              </a:defRPr>
            </a:lvl1pPr>
            <a:lvl2pPr>
              <a:defRPr>
                <a:solidFill>
                  <a:srgbClr val="00007D"/>
                </a:solidFill>
              </a:defRPr>
            </a:lvl2pPr>
            <a:lvl3pPr>
              <a:defRPr>
                <a:solidFill>
                  <a:srgbClr val="00007D"/>
                </a:solidFill>
              </a:defRPr>
            </a:lvl3pPr>
            <a:lvl4pPr>
              <a:defRPr>
                <a:solidFill>
                  <a:srgbClr val="00007D"/>
                </a:solidFill>
              </a:defRPr>
            </a:lvl4pPr>
            <a:lvl5pPr>
              <a:defRPr>
                <a:solidFill>
                  <a:srgbClr val="00007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B4C81F0-74D2-B340-96B8-B5663EC6F3DA}"/>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5" name="Footer Placeholder 4">
            <a:extLst>
              <a:ext uri="{FF2B5EF4-FFF2-40B4-BE49-F238E27FC236}">
                <a16:creationId xmlns:a16="http://schemas.microsoft.com/office/drawing/2014/main" id="{346740A0-00EB-2B4E-82C8-CD44FB71F88F}"/>
              </a:ext>
            </a:extLst>
          </p:cNvPr>
          <p:cNvSpPr>
            <a:spLocks noGrp="1"/>
          </p:cNvSpPr>
          <p:nvPr>
            <p:ph type="ftr" sz="quarter" idx="11"/>
          </p:nvPr>
        </p:nvSpPr>
        <p:spPr/>
        <p:txBody>
          <a:bodyPr/>
          <a:lstStyle>
            <a:lvl1pPr>
              <a:defRPr>
                <a:solidFill>
                  <a:srgbClr val="00007D"/>
                </a:solidFill>
              </a:defRPr>
            </a:lvl1pPr>
          </a:lstStyle>
          <a:p>
            <a:pPr algn="r"/>
            <a:r>
              <a:rPr lang="en-US"/>
              <a:t>Presenter: Scott A. Campbell</a:t>
            </a:r>
            <a:endParaRPr lang="en-US" b="1" dirty="0"/>
          </a:p>
        </p:txBody>
      </p:sp>
      <p:sp>
        <p:nvSpPr>
          <p:cNvPr id="6" name="Slide Number Placeholder 5">
            <a:extLst>
              <a:ext uri="{FF2B5EF4-FFF2-40B4-BE49-F238E27FC236}">
                <a16:creationId xmlns:a16="http://schemas.microsoft.com/office/drawing/2014/main" id="{9FB6B362-B72A-F54D-BF6C-A626A0584D7B}"/>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sp>
        <p:nvSpPr>
          <p:cNvPr id="8" name="Title 1">
            <a:extLst>
              <a:ext uri="{FF2B5EF4-FFF2-40B4-BE49-F238E27FC236}">
                <a16:creationId xmlns:a16="http://schemas.microsoft.com/office/drawing/2014/main" id="{E17999E4-E21F-FA4E-A607-BD37AA5C1BB9}"/>
              </a:ext>
            </a:extLst>
          </p:cNvPr>
          <p:cNvSpPr>
            <a:spLocks noGrp="1"/>
          </p:cNvSpPr>
          <p:nvPr>
            <p:ph type="title" hasCustomPrompt="1"/>
          </p:nvPr>
        </p:nvSpPr>
        <p:spPr>
          <a:xfrm>
            <a:off x="1101082" y="152400"/>
            <a:ext cx="10252718" cy="829734"/>
          </a:xfrm>
        </p:spPr>
        <p:txBody>
          <a:bodyPr>
            <a:noAutofit/>
          </a:bodyPr>
          <a:lstStyle>
            <a:lvl1pPr>
              <a:defRPr sz="6000" b="0">
                <a:solidFill>
                  <a:schemeClr val="tx1"/>
                </a:solidFill>
              </a:defRPr>
            </a:lvl1pPr>
          </a:lstStyle>
          <a:p>
            <a:r>
              <a:rPr lang="en-US" dirty="0"/>
              <a:t>Todays topic</a:t>
            </a:r>
          </a:p>
        </p:txBody>
      </p:sp>
      <p:pic>
        <p:nvPicPr>
          <p:cNvPr id="9" name="Picture 8">
            <a:extLst>
              <a:ext uri="{FF2B5EF4-FFF2-40B4-BE49-F238E27FC236}">
                <a16:creationId xmlns:a16="http://schemas.microsoft.com/office/drawing/2014/main" id="{08F5ECD4-95EF-1A46-9675-CF97053F6631}"/>
              </a:ext>
            </a:extLst>
          </p:cNvPr>
          <p:cNvPicPr>
            <a:picLocks noChangeAspect="1"/>
          </p:cNvPicPr>
          <p:nvPr userDrawn="1"/>
        </p:nvPicPr>
        <p:blipFill>
          <a:blip r:embed="rId2"/>
          <a:srcRect/>
          <a:stretch/>
        </p:blipFill>
        <p:spPr>
          <a:xfrm>
            <a:off x="153230" y="152400"/>
            <a:ext cx="837785" cy="837785"/>
          </a:xfrm>
          <a:prstGeom prst="rect">
            <a:avLst/>
          </a:prstGeom>
        </p:spPr>
      </p:pic>
    </p:spTree>
    <p:extLst>
      <p:ext uri="{BB962C8B-B14F-4D97-AF65-F5344CB8AC3E}">
        <p14:creationId xmlns:p14="http://schemas.microsoft.com/office/powerpoint/2010/main" val="3468139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E11E44-104A-FE48-A126-B40B9B3D35CE}"/>
              </a:ext>
            </a:extLst>
          </p:cNvPr>
          <p:cNvSpPr>
            <a:spLocks noGrp="1"/>
          </p:cNvSpPr>
          <p:nvPr>
            <p:ph sz="half" idx="1"/>
          </p:nvPr>
        </p:nvSpPr>
        <p:spPr>
          <a:xfrm>
            <a:off x="838200" y="1219200"/>
            <a:ext cx="5181600" cy="4957763"/>
          </a:xfrm>
        </p:spPr>
        <p:txBody>
          <a:bodyPr/>
          <a:lstStyle>
            <a:lvl1pPr>
              <a:defRPr>
                <a:solidFill>
                  <a:srgbClr val="00007D"/>
                </a:solidFill>
              </a:defRPr>
            </a:lvl1pPr>
            <a:lvl2pPr>
              <a:defRPr>
                <a:solidFill>
                  <a:srgbClr val="00007D"/>
                </a:solidFill>
              </a:defRPr>
            </a:lvl2pPr>
            <a:lvl3pPr>
              <a:defRPr>
                <a:solidFill>
                  <a:srgbClr val="00007D"/>
                </a:solidFill>
              </a:defRPr>
            </a:lvl3pPr>
            <a:lvl4pPr>
              <a:defRPr>
                <a:solidFill>
                  <a:srgbClr val="00007D"/>
                </a:solidFill>
              </a:defRPr>
            </a:lvl4pPr>
            <a:lvl5pPr>
              <a:defRPr>
                <a:solidFill>
                  <a:srgbClr val="00007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8F94019-02E1-104B-977B-938A20FF5BC1}"/>
              </a:ext>
            </a:extLst>
          </p:cNvPr>
          <p:cNvSpPr>
            <a:spLocks noGrp="1"/>
          </p:cNvSpPr>
          <p:nvPr>
            <p:ph sz="half" idx="2"/>
          </p:nvPr>
        </p:nvSpPr>
        <p:spPr>
          <a:xfrm>
            <a:off x="6172200" y="1219200"/>
            <a:ext cx="5181600" cy="4957763"/>
          </a:xfrm>
        </p:spPr>
        <p:txBody>
          <a:bodyPr/>
          <a:lstStyle>
            <a:lvl1pPr>
              <a:defRPr>
                <a:solidFill>
                  <a:srgbClr val="00007D"/>
                </a:solidFill>
              </a:defRPr>
            </a:lvl1pPr>
            <a:lvl2pPr>
              <a:defRPr>
                <a:solidFill>
                  <a:srgbClr val="00007D"/>
                </a:solidFill>
              </a:defRPr>
            </a:lvl2pPr>
            <a:lvl3pPr>
              <a:defRPr>
                <a:solidFill>
                  <a:srgbClr val="00007D"/>
                </a:solidFill>
              </a:defRPr>
            </a:lvl3pPr>
            <a:lvl4pPr>
              <a:defRPr>
                <a:solidFill>
                  <a:srgbClr val="00007D"/>
                </a:solidFill>
              </a:defRPr>
            </a:lvl4pPr>
            <a:lvl5pPr>
              <a:defRPr>
                <a:solidFill>
                  <a:srgbClr val="00007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6AD94C4-5384-8146-B0EB-5FDB93CC6510}"/>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6" name="Footer Placeholder 5">
            <a:extLst>
              <a:ext uri="{FF2B5EF4-FFF2-40B4-BE49-F238E27FC236}">
                <a16:creationId xmlns:a16="http://schemas.microsoft.com/office/drawing/2014/main" id="{9F438489-F0DC-9541-9B26-B75768A2608E}"/>
              </a:ext>
            </a:extLst>
          </p:cNvPr>
          <p:cNvSpPr>
            <a:spLocks noGrp="1"/>
          </p:cNvSpPr>
          <p:nvPr>
            <p:ph type="ftr" sz="quarter" idx="11"/>
          </p:nvPr>
        </p:nvSpPr>
        <p:spPr/>
        <p:txBody>
          <a:bodyPr/>
          <a:lstStyle>
            <a:lvl1pPr>
              <a:defRPr b="0">
                <a:solidFill>
                  <a:srgbClr val="00007D"/>
                </a:solidFill>
              </a:defRPr>
            </a:lvl1pPr>
          </a:lstStyle>
          <a:p>
            <a:pPr algn="r"/>
            <a:r>
              <a:rPr lang="en-US"/>
              <a:t>Presenter: Scott A. Campbell</a:t>
            </a:r>
            <a:endParaRPr lang="en-US" dirty="0"/>
          </a:p>
        </p:txBody>
      </p:sp>
      <p:sp>
        <p:nvSpPr>
          <p:cNvPr id="7" name="Slide Number Placeholder 6">
            <a:extLst>
              <a:ext uri="{FF2B5EF4-FFF2-40B4-BE49-F238E27FC236}">
                <a16:creationId xmlns:a16="http://schemas.microsoft.com/office/drawing/2014/main" id="{BFF64096-0335-F34D-8DCC-2FA02B3A29E0}"/>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sp>
        <p:nvSpPr>
          <p:cNvPr id="10" name="Title 1">
            <a:extLst>
              <a:ext uri="{FF2B5EF4-FFF2-40B4-BE49-F238E27FC236}">
                <a16:creationId xmlns:a16="http://schemas.microsoft.com/office/drawing/2014/main" id="{FF128797-0DB2-9E4C-B0F5-37A406B2CEBC}"/>
              </a:ext>
            </a:extLst>
          </p:cNvPr>
          <p:cNvSpPr>
            <a:spLocks noGrp="1"/>
          </p:cNvSpPr>
          <p:nvPr>
            <p:ph type="title" hasCustomPrompt="1"/>
          </p:nvPr>
        </p:nvSpPr>
        <p:spPr>
          <a:xfrm>
            <a:off x="1101082" y="152400"/>
            <a:ext cx="10252718" cy="829734"/>
          </a:xfrm>
        </p:spPr>
        <p:txBody>
          <a:bodyPr>
            <a:noAutofit/>
          </a:bodyPr>
          <a:lstStyle>
            <a:lvl1pPr>
              <a:defRPr sz="6000" b="0">
                <a:solidFill>
                  <a:schemeClr val="tx1"/>
                </a:solidFill>
              </a:defRPr>
            </a:lvl1pPr>
          </a:lstStyle>
          <a:p>
            <a:r>
              <a:rPr lang="en-US" dirty="0"/>
              <a:t>Todays topic</a:t>
            </a:r>
          </a:p>
        </p:txBody>
      </p:sp>
      <p:pic>
        <p:nvPicPr>
          <p:cNvPr id="11" name="Picture 10">
            <a:extLst>
              <a:ext uri="{FF2B5EF4-FFF2-40B4-BE49-F238E27FC236}">
                <a16:creationId xmlns:a16="http://schemas.microsoft.com/office/drawing/2014/main" id="{B454B383-BF6E-F148-B747-75C0D0396815}"/>
              </a:ext>
            </a:extLst>
          </p:cNvPr>
          <p:cNvPicPr>
            <a:picLocks noChangeAspect="1"/>
          </p:cNvPicPr>
          <p:nvPr userDrawn="1"/>
        </p:nvPicPr>
        <p:blipFill>
          <a:blip r:embed="rId2"/>
          <a:srcRect/>
          <a:stretch/>
        </p:blipFill>
        <p:spPr>
          <a:xfrm>
            <a:off x="153230" y="152400"/>
            <a:ext cx="837785" cy="837785"/>
          </a:xfrm>
          <a:prstGeom prst="rect">
            <a:avLst/>
          </a:prstGeom>
        </p:spPr>
      </p:pic>
    </p:spTree>
    <p:extLst>
      <p:ext uri="{BB962C8B-B14F-4D97-AF65-F5344CB8AC3E}">
        <p14:creationId xmlns:p14="http://schemas.microsoft.com/office/powerpoint/2010/main" val="35963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13A1D6-0710-1B46-8BE4-404FF247E3C1}"/>
              </a:ext>
            </a:extLst>
          </p:cNvPr>
          <p:cNvSpPr>
            <a:spLocks noGrp="1"/>
          </p:cNvSpPr>
          <p:nvPr>
            <p:ph type="body" idx="1"/>
          </p:nvPr>
        </p:nvSpPr>
        <p:spPr>
          <a:xfrm>
            <a:off x="839788" y="1198563"/>
            <a:ext cx="5157787"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A9B89AA-0887-4144-A24B-222F797A03A6}"/>
              </a:ext>
            </a:extLst>
          </p:cNvPr>
          <p:cNvSpPr>
            <a:spLocks noGrp="1"/>
          </p:cNvSpPr>
          <p:nvPr>
            <p:ph sz="half" idx="2"/>
          </p:nvPr>
        </p:nvSpPr>
        <p:spPr>
          <a:xfrm>
            <a:off x="839788" y="2022474"/>
            <a:ext cx="5157787" cy="4124325"/>
          </a:xfrm>
        </p:spPr>
        <p:txBody>
          <a:bodyPr/>
          <a:lstStyle>
            <a:lvl1pPr>
              <a:defRPr>
                <a:solidFill>
                  <a:srgbClr val="00007D"/>
                </a:solidFill>
              </a:defRPr>
            </a:lvl1pPr>
            <a:lvl2pPr>
              <a:defRPr>
                <a:solidFill>
                  <a:srgbClr val="00007D"/>
                </a:solidFill>
              </a:defRPr>
            </a:lvl2pPr>
            <a:lvl3pPr>
              <a:defRPr>
                <a:solidFill>
                  <a:srgbClr val="00007D"/>
                </a:solidFill>
              </a:defRPr>
            </a:lvl3pPr>
            <a:lvl4pPr>
              <a:defRPr>
                <a:solidFill>
                  <a:srgbClr val="00007D"/>
                </a:solidFill>
              </a:defRPr>
            </a:lvl4pPr>
            <a:lvl5pPr>
              <a:defRPr>
                <a:solidFill>
                  <a:srgbClr val="00007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3DEA175-26C4-6B4C-8A19-EC99D9E6C33E}"/>
              </a:ext>
            </a:extLst>
          </p:cNvPr>
          <p:cNvSpPr>
            <a:spLocks noGrp="1"/>
          </p:cNvSpPr>
          <p:nvPr>
            <p:ph type="body" sz="quarter" idx="3"/>
          </p:nvPr>
        </p:nvSpPr>
        <p:spPr>
          <a:xfrm>
            <a:off x="6172200" y="1198563"/>
            <a:ext cx="5183188"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44337C75-503D-0048-BC3C-C21E8E34F4EC}"/>
              </a:ext>
            </a:extLst>
          </p:cNvPr>
          <p:cNvSpPr>
            <a:spLocks noGrp="1"/>
          </p:cNvSpPr>
          <p:nvPr>
            <p:ph sz="quarter" idx="4"/>
          </p:nvPr>
        </p:nvSpPr>
        <p:spPr>
          <a:xfrm>
            <a:off x="6172200" y="2022475"/>
            <a:ext cx="5183188" cy="4124324"/>
          </a:xfrm>
        </p:spPr>
        <p:txBody>
          <a:bodyPr/>
          <a:lstStyle>
            <a:lvl1pPr>
              <a:defRPr>
                <a:solidFill>
                  <a:srgbClr val="00007D"/>
                </a:solidFill>
              </a:defRPr>
            </a:lvl1pPr>
            <a:lvl2pPr>
              <a:defRPr>
                <a:solidFill>
                  <a:srgbClr val="00007D"/>
                </a:solidFill>
              </a:defRPr>
            </a:lvl2pPr>
            <a:lvl3pPr>
              <a:defRPr>
                <a:solidFill>
                  <a:srgbClr val="00007D"/>
                </a:solidFill>
              </a:defRPr>
            </a:lvl3pPr>
            <a:lvl4pPr>
              <a:defRPr>
                <a:solidFill>
                  <a:srgbClr val="00007D"/>
                </a:solidFill>
              </a:defRPr>
            </a:lvl4pPr>
            <a:lvl5pPr>
              <a:defRPr>
                <a:solidFill>
                  <a:srgbClr val="00007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0D3E1A0-582B-8741-93F4-7DAEAFC09A8F}"/>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8" name="Footer Placeholder 7">
            <a:extLst>
              <a:ext uri="{FF2B5EF4-FFF2-40B4-BE49-F238E27FC236}">
                <a16:creationId xmlns:a16="http://schemas.microsoft.com/office/drawing/2014/main" id="{C98A833B-CE77-9C43-B461-45C4D33A056B}"/>
              </a:ext>
            </a:extLst>
          </p:cNvPr>
          <p:cNvSpPr>
            <a:spLocks noGrp="1"/>
          </p:cNvSpPr>
          <p:nvPr>
            <p:ph type="ftr" sz="quarter" idx="11"/>
          </p:nvPr>
        </p:nvSpPr>
        <p:spPr/>
        <p:txBody>
          <a:bodyPr/>
          <a:lstStyle>
            <a:lvl1pPr>
              <a:defRPr b="0">
                <a:solidFill>
                  <a:srgbClr val="00007D"/>
                </a:solidFill>
              </a:defRPr>
            </a:lvl1pPr>
          </a:lstStyle>
          <a:p>
            <a:pPr algn="r"/>
            <a:r>
              <a:rPr lang="en-US"/>
              <a:t>Presenter: Scott A. Campbell</a:t>
            </a:r>
            <a:endParaRPr lang="en-US" dirty="0"/>
          </a:p>
        </p:txBody>
      </p:sp>
      <p:sp>
        <p:nvSpPr>
          <p:cNvPr id="9" name="Slide Number Placeholder 8">
            <a:extLst>
              <a:ext uri="{FF2B5EF4-FFF2-40B4-BE49-F238E27FC236}">
                <a16:creationId xmlns:a16="http://schemas.microsoft.com/office/drawing/2014/main" id="{D0EF2846-E063-B649-B04F-15225A80534F}"/>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sp>
        <p:nvSpPr>
          <p:cNvPr id="12" name="Title 1">
            <a:extLst>
              <a:ext uri="{FF2B5EF4-FFF2-40B4-BE49-F238E27FC236}">
                <a16:creationId xmlns:a16="http://schemas.microsoft.com/office/drawing/2014/main" id="{714E0302-D1AE-494D-B3BA-EF237FC69429}"/>
              </a:ext>
            </a:extLst>
          </p:cNvPr>
          <p:cNvSpPr>
            <a:spLocks noGrp="1"/>
          </p:cNvSpPr>
          <p:nvPr>
            <p:ph type="title" hasCustomPrompt="1"/>
          </p:nvPr>
        </p:nvSpPr>
        <p:spPr>
          <a:xfrm>
            <a:off x="1101082" y="152400"/>
            <a:ext cx="10252718" cy="829734"/>
          </a:xfrm>
        </p:spPr>
        <p:txBody>
          <a:bodyPr>
            <a:noAutofit/>
          </a:bodyPr>
          <a:lstStyle>
            <a:lvl1pPr>
              <a:defRPr sz="6000" b="0">
                <a:solidFill>
                  <a:schemeClr val="tx1"/>
                </a:solidFill>
              </a:defRPr>
            </a:lvl1pPr>
          </a:lstStyle>
          <a:p>
            <a:r>
              <a:rPr lang="en-US" dirty="0"/>
              <a:t>Todays topic</a:t>
            </a:r>
          </a:p>
        </p:txBody>
      </p:sp>
      <p:pic>
        <p:nvPicPr>
          <p:cNvPr id="13" name="Picture 12">
            <a:extLst>
              <a:ext uri="{FF2B5EF4-FFF2-40B4-BE49-F238E27FC236}">
                <a16:creationId xmlns:a16="http://schemas.microsoft.com/office/drawing/2014/main" id="{0752B243-7FB6-C647-AAC9-4AEA97C69666}"/>
              </a:ext>
            </a:extLst>
          </p:cNvPr>
          <p:cNvPicPr>
            <a:picLocks noChangeAspect="1"/>
          </p:cNvPicPr>
          <p:nvPr userDrawn="1"/>
        </p:nvPicPr>
        <p:blipFill>
          <a:blip r:embed="rId2"/>
          <a:srcRect/>
          <a:stretch/>
        </p:blipFill>
        <p:spPr>
          <a:xfrm>
            <a:off x="153230" y="152400"/>
            <a:ext cx="837785" cy="837785"/>
          </a:xfrm>
          <a:prstGeom prst="rect">
            <a:avLst/>
          </a:prstGeom>
        </p:spPr>
      </p:pic>
    </p:spTree>
    <p:extLst>
      <p:ext uri="{BB962C8B-B14F-4D97-AF65-F5344CB8AC3E}">
        <p14:creationId xmlns:p14="http://schemas.microsoft.com/office/powerpoint/2010/main" val="385810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E7048D-A404-D148-BE47-7A48A9DB7F44}"/>
              </a:ext>
            </a:extLst>
          </p:cNvPr>
          <p:cNvSpPr>
            <a:spLocks noGrp="1"/>
          </p:cNvSpPr>
          <p:nvPr>
            <p:ph type="title" hasCustomPrompt="1"/>
          </p:nvPr>
        </p:nvSpPr>
        <p:spPr>
          <a:xfrm>
            <a:off x="1101082" y="152400"/>
            <a:ext cx="10252718" cy="829734"/>
          </a:xfrm>
        </p:spPr>
        <p:txBody>
          <a:bodyPr>
            <a:noAutofit/>
          </a:bodyPr>
          <a:lstStyle>
            <a:lvl1pPr>
              <a:defRPr sz="6000" b="0">
                <a:solidFill>
                  <a:schemeClr val="tx1"/>
                </a:solidFill>
              </a:defRPr>
            </a:lvl1pPr>
          </a:lstStyle>
          <a:p>
            <a:r>
              <a:rPr lang="en-US" dirty="0"/>
              <a:t>Todays topic</a:t>
            </a:r>
          </a:p>
        </p:txBody>
      </p:sp>
      <p:pic>
        <p:nvPicPr>
          <p:cNvPr id="7" name="Picture 6">
            <a:extLst>
              <a:ext uri="{FF2B5EF4-FFF2-40B4-BE49-F238E27FC236}">
                <a16:creationId xmlns:a16="http://schemas.microsoft.com/office/drawing/2014/main" id="{1CBE749F-587E-AA40-8102-1036CDC047FD}"/>
              </a:ext>
            </a:extLst>
          </p:cNvPr>
          <p:cNvPicPr>
            <a:picLocks noChangeAspect="1"/>
          </p:cNvPicPr>
          <p:nvPr userDrawn="1"/>
        </p:nvPicPr>
        <p:blipFill>
          <a:blip r:embed="rId2"/>
          <a:srcRect/>
          <a:stretch/>
        </p:blipFill>
        <p:spPr>
          <a:xfrm>
            <a:off x="153230" y="152400"/>
            <a:ext cx="837785" cy="837785"/>
          </a:xfrm>
          <a:prstGeom prst="rect">
            <a:avLst/>
          </a:prstGeom>
        </p:spPr>
      </p:pic>
      <p:sp>
        <p:nvSpPr>
          <p:cNvPr id="3" name="Date Placeholder 2">
            <a:extLst>
              <a:ext uri="{FF2B5EF4-FFF2-40B4-BE49-F238E27FC236}">
                <a16:creationId xmlns:a16="http://schemas.microsoft.com/office/drawing/2014/main" id="{8E9AE39D-A098-2349-9470-285B691E1F67}"/>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4" name="Footer Placeholder 3">
            <a:extLst>
              <a:ext uri="{FF2B5EF4-FFF2-40B4-BE49-F238E27FC236}">
                <a16:creationId xmlns:a16="http://schemas.microsoft.com/office/drawing/2014/main" id="{55257DFE-6401-7F4D-82F3-1DF8445C4C3D}"/>
              </a:ext>
            </a:extLst>
          </p:cNvPr>
          <p:cNvSpPr>
            <a:spLocks noGrp="1"/>
          </p:cNvSpPr>
          <p:nvPr>
            <p:ph type="ftr" sz="quarter" idx="11"/>
          </p:nvPr>
        </p:nvSpPr>
        <p:spPr/>
        <p:txBody>
          <a:bodyPr/>
          <a:lstStyle>
            <a:lvl1pPr>
              <a:defRPr>
                <a:solidFill>
                  <a:srgbClr val="00007D"/>
                </a:solidFill>
              </a:defRPr>
            </a:lvl1pPr>
          </a:lstStyle>
          <a:p>
            <a:pPr algn="r"/>
            <a:r>
              <a:rPr lang="en-US"/>
              <a:t>Presenter: Scott A. Campbell</a:t>
            </a:r>
            <a:endParaRPr lang="en-US" b="1" dirty="0"/>
          </a:p>
        </p:txBody>
      </p:sp>
      <p:sp>
        <p:nvSpPr>
          <p:cNvPr id="5" name="Slide Number Placeholder 4">
            <a:extLst>
              <a:ext uri="{FF2B5EF4-FFF2-40B4-BE49-F238E27FC236}">
                <a16:creationId xmlns:a16="http://schemas.microsoft.com/office/drawing/2014/main" id="{AEF026D6-5D73-9C46-BB06-77BE9391B2AA}"/>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spTree>
    <p:extLst>
      <p:ext uri="{BB962C8B-B14F-4D97-AF65-F5344CB8AC3E}">
        <p14:creationId xmlns:p14="http://schemas.microsoft.com/office/powerpoint/2010/main" val="331971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20747-20B7-EF40-AC35-4E7A38CCC8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6B8081-842A-4E46-970F-6EF2BB19BD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10550-BA15-AC43-9A7B-F5E3A18F7E07}"/>
              </a:ext>
            </a:extLst>
          </p:cNvPr>
          <p:cNvSpPr>
            <a:spLocks noGrp="1"/>
          </p:cNvSpPr>
          <p:nvPr>
            <p:ph type="dt" sz="half" idx="2"/>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CA"/>
              <a:t>www.sino-exchange.org</a:t>
            </a:r>
            <a:endParaRPr lang="en-US" dirty="0"/>
          </a:p>
        </p:txBody>
      </p:sp>
      <p:sp>
        <p:nvSpPr>
          <p:cNvPr id="5" name="Footer Placeholder 4">
            <a:extLst>
              <a:ext uri="{FF2B5EF4-FFF2-40B4-BE49-F238E27FC236}">
                <a16:creationId xmlns:a16="http://schemas.microsoft.com/office/drawing/2014/main" id="{D894C2D9-DB6B-014F-9C25-D1CD645E66DF}"/>
              </a:ext>
            </a:extLst>
          </p:cNvPr>
          <p:cNvSpPr>
            <a:spLocks noGrp="1"/>
          </p:cNvSpPr>
          <p:nvPr>
            <p:ph type="ftr" sz="quarter" idx="3"/>
          </p:nvPr>
        </p:nvSpPr>
        <p:spPr>
          <a:xfrm>
            <a:off x="72390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Presenter: Scott A. Campbell</a:t>
            </a:r>
            <a:endParaRPr lang="en-US" dirty="0"/>
          </a:p>
        </p:txBody>
      </p:sp>
      <p:sp>
        <p:nvSpPr>
          <p:cNvPr id="6" name="Slide Number Placeholder 5">
            <a:extLst>
              <a:ext uri="{FF2B5EF4-FFF2-40B4-BE49-F238E27FC236}">
                <a16:creationId xmlns:a16="http://schemas.microsoft.com/office/drawing/2014/main" id="{9CEA3013-6F21-F643-A9D2-02568DD90BEB}"/>
              </a:ext>
            </a:extLst>
          </p:cNvPr>
          <p:cNvSpPr>
            <a:spLocks noGrp="1"/>
          </p:cNvSpPr>
          <p:nvPr>
            <p:ph type="sldNum" sz="quarter" idx="4"/>
          </p:nvPr>
        </p:nvSpPr>
        <p:spPr>
          <a:xfrm>
            <a:off x="5455920" y="6356350"/>
            <a:ext cx="128016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BFFC4823-0D3A-944C-9802-BD9117D20FF8}" type="slidenum">
              <a:rPr lang="en-US" smtClean="0"/>
              <a:pPr/>
              <a:t>‹#›</a:t>
            </a:fld>
            <a:endParaRPr lang="en-US" dirty="0"/>
          </a:p>
        </p:txBody>
      </p:sp>
    </p:spTree>
    <p:extLst>
      <p:ext uri="{BB962C8B-B14F-4D97-AF65-F5344CB8AC3E}">
        <p14:creationId xmlns:p14="http://schemas.microsoft.com/office/powerpoint/2010/main" val="104125205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9"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A3EE9-0341-524F-BF32-C4297D11FB0D}"/>
              </a:ext>
            </a:extLst>
          </p:cNvPr>
          <p:cNvSpPr>
            <a:spLocks noGrp="1"/>
          </p:cNvSpPr>
          <p:nvPr>
            <p:ph type="ctrTitle"/>
          </p:nvPr>
        </p:nvSpPr>
        <p:spPr/>
        <p:txBody>
          <a:bodyPr>
            <a:normAutofit/>
          </a:bodyPr>
          <a:lstStyle/>
          <a:p>
            <a:r>
              <a:rPr lang="en-US" sz="5400" dirty="0">
                <a:latin typeface="+mn-lt"/>
              </a:rPr>
              <a:t>September STEM Symposium</a:t>
            </a:r>
          </a:p>
        </p:txBody>
      </p:sp>
      <p:sp>
        <p:nvSpPr>
          <p:cNvPr id="3" name="Subtitle 2">
            <a:extLst>
              <a:ext uri="{FF2B5EF4-FFF2-40B4-BE49-F238E27FC236}">
                <a16:creationId xmlns:a16="http://schemas.microsoft.com/office/drawing/2014/main" id="{9E0CF7E4-0458-D749-84C5-9C0A1FB35569}"/>
              </a:ext>
            </a:extLst>
          </p:cNvPr>
          <p:cNvSpPr>
            <a:spLocks noGrp="1"/>
          </p:cNvSpPr>
          <p:nvPr>
            <p:ph type="subTitle" idx="1"/>
          </p:nvPr>
        </p:nvSpPr>
        <p:spPr/>
        <p:txBody>
          <a:bodyPr/>
          <a:lstStyle/>
          <a:p>
            <a:r>
              <a:rPr lang="en-US" dirty="0">
                <a:latin typeface="+mn-lt"/>
              </a:rPr>
              <a:t>Mini Jet Lab Report</a:t>
            </a:r>
            <a:r>
              <a:rPr lang="zh-CN" altLang="en-US" dirty="0">
                <a:latin typeface="+mn-lt"/>
              </a:rPr>
              <a:t> </a:t>
            </a:r>
            <a:r>
              <a:rPr lang="en-US" altLang="zh-CN" dirty="0">
                <a:latin typeface="+mn-lt"/>
              </a:rPr>
              <a:t>Part1</a:t>
            </a:r>
          </a:p>
          <a:p>
            <a:r>
              <a:rPr lang="en-US" dirty="0">
                <a:latin typeface="+mn-lt"/>
              </a:rPr>
              <a:t>Pre</a:t>
            </a:r>
            <a:r>
              <a:rPr lang="zh-CN" altLang="en-US" dirty="0">
                <a:latin typeface="+mn-lt"/>
              </a:rPr>
              <a:t> </a:t>
            </a:r>
            <a:r>
              <a:rPr lang="en-US" altLang="zh-CN" dirty="0">
                <a:latin typeface="+mn-lt"/>
              </a:rPr>
              <a:t>Lab</a:t>
            </a:r>
            <a:r>
              <a:rPr lang="zh-CN" altLang="en-US" dirty="0">
                <a:latin typeface="+mn-lt"/>
              </a:rPr>
              <a:t> </a:t>
            </a:r>
            <a:r>
              <a:rPr lang="en-US" altLang="zh-CN" dirty="0">
                <a:latin typeface="+mn-lt"/>
              </a:rPr>
              <a:t>Report</a:t>
            </a:r>
            <a:endParaRPr lang="en-US" dirty="0">
              <a:latin typeface="+mn-lt"/>
            </a:endParaRPr>
          </a:p>
        </p:txBody>
      </p:sp>
      <p:sp>
        <p:nvSpPr>
          <p:cNvPr id="4" name="Date Placeholder 3">
            <a:extLst>
              <a:ext uri="{FF2B5EF4-FFF2-40B4-BE49-F238E27FC236}">
                <a16:creationId xmlns:a16="http://schemas.microsoft.com/office/drawing/2014/main" id="{482DFDFC-3879-314B-B9B6-691D37EBD0F1}"/>
              </a:ext>
            </a:extLst>
          </p:cNvPr>
          <p:cNvSpPr>
            <a:spLocks noGrp="1"/>
          </p:cNvSpPr>
          <p:nvPr>
            <p:ph type="dt" sz="half" idx="10"/>
          </p:nvPr>
        </p:nvSpPr>
        <p:spPr/>
        <p:txBody>
          <a:bodyPr/>
          <a:lstStyle/>
          <a:p>
            <a:r>
              <a:rPr lang="en-CA" dirty="0" err="1"/>
              <a:t>www.sino-exchange.org</a:t>
            </a:r>
            <a:endParaRPr lang="en-US" dirty="0"/>
          </a:p>
        </p:txBody>
      </p:sp>
      <p:sp>
        <p:nvSpPr>
          <p:cNvPr id="5" name="Footer Placeholder 4">
            <a:extLst>
              <a:ext uri="{FF2B5EF4-FFF2-40B4-BE49-F238E27FC236}">
                <a16:creationId xmlns:a16="http://schemas.microsoft.com/office/drawing/2014/main" id="{B25435D8-AA06-B046-9997-15B42123ED7F}"/>
              </a:ext>
            </a:extLst>
          </p:cNvPr>
          <p:cNvSpPr>
            <a:spLocks noGrp="1"/>
          </p:cNvSpPr>
          <p:nvPr>
            <p:ph type="ftr" sz="quarter" idx="11"/>
          </p:nvPr>
        </p:nvSpPr>
        <p:spPr/>
        <p:txBody>
          <a:bodyPr/>
          <a:lstStyle/>
          <a:p>
            <a:pPr algn="r"/>
            <a:r>
              <a:rPr lang="en-US">
                <a:solidFill>
                  <a:srgbClr val="112575"/>
                </a:solidFill>
              </a:rPr>
              <a:t>Presenter: Scott A. Campbell</a:t>
            </a:r>
            <a:endParaRPr lang="en-US" dirty="0">
              <a:solidFill>
                <a:srgbClr val="112575"/>
              </a:solidFill>
            </a:endParaRPr>
          </a:p>
        </p:txBody>
      </p:sp>
      <p:sp>
        <p:nvSpPr>
          <p:cNvPr id="6" name="Slide Number Placeholder 5">
            <a:extLst>
              <a:ext uri="{FF2B5EF4-FFF2-40B4-BE49-F238E27FC236}">
                <a16:creationId xmlns:a16="http://schemas.microsoft.com/office/drawing/2014/main" id="{1B802B62-5915-644A-9C9D-1EEC14D20F7F}"/>
              </a:ext>
            </a:extLst>
          </p:cNvPr>
          <p:cNvSpPr>
            <a:spLocks noGrp="1"/>
          </p:cNvSpPr>
          <p:nvPr>
            <p:ph type="sldNum" sz="quarter" idx="12"/>
          </p:nvPr>
        </p:nvSpPr>
        <p:spPr/>
        <p:txBody>
          <a:bodyPr/>
          <a:lstStyle/>
          <a:p>
            <a:fld id="{F3476FE5-2A74-9E46-9BAB-711D495194BB}" type="slidenum">
              <a:rPr lang="en-US" smtClean="0"/>
              <a:pPr/>
              <a:t>1</a:t>
            </a:fld>
            <a:endParaRPr lang="en-US" dirty="0"/>
          </a:p>
        </p:txBody>
      </p:sp>
    </p:spTree>
    <p:extLst>
      <p:ext uri="{BB962C8B-B14F-4D97-AF65-F5344CB8AC3E}">
        <p14:creationId xmlns:p14="http://schemas.microsoft.com/office/powerpoint/2010/main" val="211907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3" name="Picture 14" descr="A picture containing icon&#10;&#10;Description automatically generated">
            <a:extLst>
              <a:ext uri="{FF2B5EF4-FFF2-40B4-BE49-F238E27FC236}">
                <a16:creationId xmlns:a16="http://schemas.microsoft.com/office/drawing/2014/main" id="{C5982ED9-DB03-1E94-650A-9CC4CBC3B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341" r="9206" b="20892"/>
          <a:stretch>
            <a:fillRect/>
          </a:stretch>
        </p:blipFill>
        <p:spPr bwMode="auto">
          <a:xfrm>
            <a:off x="4953000" y="3441375"/>
            <a:ext cx="6188242" cy="280226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1">
            <a:extLst>
              <a:ext uri="{FF2B5EF4-FFF2-40B4-BE49-F238E27FC236}">
                <a16:creationId xmlns:a16="http://schemas.microsoft.com/office/drawing/2014/main" id="{852040FD-8CC6-6AE6-CEFD-9C2FB2D483BE}"/>
              </a:ext>
            </a:extLst>
          </p:cNvPr>
          <p:cNvSpPr>
            <a:spLocks noChangeArrowheads="1"/>
          </p:cNvSpPr>
          <p:nvPr/>
        </p:nvSpPr>
        <p:spPr bwMode="auto">
          <a:xfrm>
            <a:off x="1443247" y="3461854"/>
            <a:ext cx="4980413" cy="28022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17463" marR="0" lvl="0" algn="ctr" defTabSz="914400" rtl="0" eaLnBrk="0" fontAlgn="base" latinLnBrk="0" hangingPunct="0">
              <a:lnSpc>
                <a:spcPct val="100000"/>
              </a:lnSpc>
              <a:spcBef>
                <a:spcPct val="0"/>
              </a:spcBef>
              <a:spcAft>
                <a:spcPct val="0"/>
              </a:spcAft>
              <a:buClrTx/>
              <a:buSzTx/>
              <a:buFontTx/>
              <a:buNone/>
            </a:pPr>
            <a:r>
              <a:rPr kumimoji="0" lang="en-US" altLang="en-US" sz="2800" b="1" i="0" u="none" strike="noStrike" cap="none" normalizeH="0" baseline="0" dirty="0" err="1">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Legend图例</a:t>
            </a:r>
            <a:endParaRPr kumimoji="0" lang="en-US" altLang="en-US" sz="2800" b="1"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endParaRPr>
          </a:p>
          <a:p>
            <a:pPr marL="625475" marR="0" lvl="0" algn="l" defTabSz="914400" rtl="0" eaLnBrk="0" fontAlgn="base" latinLnBrk="0" hangingPunct="0">
              <a:lnSpc>
                <a:spcPct val="100000"/>
              </a:lnSpc>
              <a:spcBef>
                <a:spcPct val="0"/>
              </a:spcBef>
              <a:spcAft>
                <a:spcPct val="0"/>
              </a:spcAft>
              <a:buClrTx/>
              <a:buSzTx/>
              <a:buFontTx/>
              <a:buNone/>
            </a:pPr>
            <a:endParaRPr kumimoji="0" lang="en-US" altLang="en-US" sz="800" b="0" i="0" u="none" strike="noStrike" cap="none" normalizeH="0" baseline="0" dirty="0">
              <a:ln>
                <a:noFill/>
              </a:ln>
              <a:solidFill>
                <a:schemeClr val="tx1"/>
              </a:solidFill>
              <a:effectLst/>
            </a:endParaRPr>
          </a:p>
          <a:p>
            <a:pPr marL="625475" marR="0" lvl="0" algn="l" defTabSz="914400" rtl="0" eaLnBrk="0" fontAlgn="base" latinLnBrk="0" hangingPunct="0">
              <a:lnSpc>
                <a:spcPct val="100000"/>
              </a:lnSpc>
              <a:spcBef>
                <a:spcPct val="0"/>
              </a:spcBef>
              <a:spcAft>
                <a:spcPct val="0"/>
              </a:spcAft>
              <a:buClrTx/>
              <a:buSzTx/>
              <a:buFontTx/>
              <a:buNone/>
            </a:pPr>
            <a:r>
              <a:rPr kumimoji="0" lang="en-US" altLang="en-US" sz="12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Glue added to strengthen the plane.</a:t>
            </a:r>
            <a:br>
              <a:rPr kumimoji="0" lang="en-US" altLang="en-US" sz="12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err="1">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添加胶水以加固飞机</a:t>
            </a:r>
            <a:r>
              <a:rPr kumimoji="0" lang="en-US" altLang="en-US" sz="12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t>
            </a:r>
            <a:br>
              <a:rPr kumimoji="0" lang="en-US" altLang="en-US" sz="12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br>
            <a:endParaRPr kumimoji="0" lang="en-US" altLang="en-US" sz="800" b="0" i="0" u="none" strike="noStrike" cap="none" normalizeH="0" baseline="0" dirty="0">
              <a:ln>
                <a:noFill/>
              </a:ln>
              <a:solidFill>
                <a:schemeClr val="tx1"/>
              </a:solidFill>
              <a:effectLst/>
            </a:endParaRPr>
          </a:p>
          <a:p>
            <a:pPr marL="625475" marR="0" lvl="0" algn="l" defTabSz="914400" rtl="0" eaLnBrk="0" fontAlgn="base" latinLnBrk="0" hangingPunct="0">
              <a:lnSpc>
                <a:spcPct val="100000"/>
              </a:lnSpc>
              <a:spcBef>
                <a:spcPct val="0"/>
              </a:spcBef>
              <a:spcAft>
                <a:spcPct val="0"/>
              </a:spcAft>
              <a:buClrTx/>
              <a:buSzTx/>
              <a:buFontTx/>
              <a:buNone/>
            </a:pPr>
            <a:r>
              <a:rPr kumimoji="0" lang="en-US" altLang="en-US" sz="12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Glue added to make the plane smoother / more aerodynamic.</a:t>
            </a:r>
            <a:br>
              <a:rPr kumimoji="0" lang="en-US" altLang="en-US" sz="12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err="1">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添加胶水使飞机更平滑</a:t>
            </a:r>
            <a:r>
              <a:rPr kumimoji="0" lang="en-US" altLang="en-US" sz="12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t>
            </a:r>
            <a:r>
              <a:rPr kumimoji="0" lang="en-US" altLang="en-US" sz="1200" b="0" i="0" u="none" strike="noStrike" cap="none" normalizeH="0" baseline="0" dirty="0" err="1">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更符合空气动力学</a:t>
            </a:r>
            <a:r>
              <a:rPr kumimoji="0" lang="en-US" altLang="en-US" sz="12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t>
            </a:r>
            <a:br>
              <a:rPr kumimoji="0" lang="en-US" altLang="en-US" sz="12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br>
            <a:br>
              <a:rPr kumimoji="0" lang="en-US" altLang="en-US" sz="12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br>
            <a:endParaRPr kumimoji="0" lang="en-US" altLang="en-US" sz="800" b="0" i="0" u="none" strike="noStrike" cap="none" normalizeH="0" baseline="0" dirty="0">
              <a:ln>
                <a:noFill/>
              </a:ln>
              <a:solidFill>
                <a:schemeClr val="tx1"/>
              </a:solidFill>
              <a:effectLst/>
            </a:endParaRPr>
          </a:p>
          <a:p>
            <a:pPr marL="625475" marR="0" lvl="0" algn="l" defTabSz="914400" rtl="0" eaLnBrk="0" fontAlgn="base" latinLnBrk="0" hangingPunct="0">
              <a:lnSpc>
                <a:spcPct val="100000"/>
              </a:lnSpc>
              <a:spcBef>
                <a:spcPct val="0"/>
              </a:spcBef>
              <a:spcAft>
                <a:spcPct val="0"/>
              </a:spcAft>
              <a:buClrTx/>
              <a:buSzTx/>
              <a:buFontTx/>
              <a:buNone/>
            </a:pPr>
            <a:r>
              <a:rPr kumimoji="0" lang="en-US" altLang="en-US" sz="12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Glue added to balance the plane.</a:t>
            </a:r>
            <a:br>
              <a:rPr kumimoji="0" lang="en-US" altLang="en-US" sz="12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br>
            <a:r>
              <a:rPr kumimoji="0" lang="en-US" altLang="en-US" sz="1200" b="0" i="0" u="none" strike="noStrike" cap="none" normalizeH="0" baseline="0" dirty="0" err="1">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添加胶水以平衡平面</a:t>
            </a:r>
            <a:r>
              <a:rPr kumimoji="0" lang="en-US" altLang="en-US" sz="12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Content Placeholder 8">
            <a:extLst>
              <a:ext uri="{FF2B5EF4-FFF2-40B4-BE49-F238E27FC236}">
                <a16:creationId xmlns:a16="http://schemas.microsoft.com/office/drawing/2014/main" id="{B29BD640-0B00-A9DF-F8F2-9EDA8E207FB5}"/>
              </a:ext>
            </a:extLst>
          </p:cNvPr>
          <p:cNvSpPr>
            <a:spLocks noGrp="1"/>
          </p:cNvSpPr>
          <p:nvPr>
            <p:ph idx="1"/>
          </p:nvPr>
        </p:nvSpPr>
        <p:spPr/>
        <p:txBody>
          <a:bodyPr>
            <a:normAutofit/>
          </a:bodyPr>
          <a:lstStyle/>
          <a:p>
            <a:pPr marL="514350" indent="-514350">
              <a:buFont typeface="+mj-lt"/>
              <a:buAutoNum type="arabicParenR" startAt="4"/>
            </a:pPr>
            <a:r>
              <a:rPr lang="en-CA" dirty="0">
                <a:effectLst/>
                <a:latin typeface="Calibri" panose="020F0502020204030204" pitchFamily="34" charset="0"/>
                <a:ea typeface="DengXian" panose="02010600030101010101" pitchFamily="2" charset="-122"/>
                <a:cs typeface="Calibri" panose="020F0502020204030204" pitchFamily="34" charset="0"/>
              </a:rPr>
              <a:t>Identify what changes have been made to your </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‘mini jet’</a:t>
            </a:r>
            <a:r>
              <a:rPr lang="en-CA" dirty="0">
                <a:effectLst/>
                <a:latin typeface="Calibri" panose="020F0502020204030204" pitchFamily="34" charset="0"/>
                <a:ea typeface="DengXian" panose="02010600030101010101" pitchFamily="2" charset="-122"/>
                <a:cs typeface="Calibri" panose="020F0502020204030204" pitchFamily="34" charset="0"/>
              </a:rPr>
              <a:t> to make it fly better. Use color markers and the diagram below to indicate all the changes that have been made. </a:t>
            </a:r>
            <a:br>
              <a:rPr lang="en-CA" dirty="0">
                <a:effectLst/>
                <a:latin typeface="Calibri" panose="020F0502020204030204" pitchFamily="34" charset="0"/>
                <a:ea typeface="DengXian" panose="02010600030101010101" pitchFamily="2" charset="-122"/>
                <a:cs typeface="Calibri" panose="020F0502020204030204" pitchFamily="34" charset="0"/>
              </a:rPr>
            </a:br>
            <a:r>
              <a:rPr kumimoji="0" lang="zh-CN" altLang="en-CA" b="0" i="0" u="none" strike="noStrike" cap="none" normalizeH="0" baseline="0" dirty="0">
                <a:ln>
                  <a:noFill/>
                </a:ln>
                <a:effectLst/>
                <a:latin typeface="Calibri" panose="020F0502020204030204" pitchFamily="34" charset="0"/>
                <a:ea typeface="DengXian" panose="02010600030101010101" pitchFamily="2" charset="-122"/>
                <a:cs typeface="Calibri" panose="020F0502020204030204" pitchFamily="34" charset="0"/>
              </a:rPr>
              <a:t>可以</a:t>
            </a:r>
            <a:r>
              <a:rPr kumimoji="0" lang="zh-CN" altLang="en-US" b="0" i="0" u="none" strike="noStrike" cap="none" normalizeH="0" baseline="0" dirty="0">
                <a:ln>
                  <a:noFill/>
                </a:ln>
                <a:effectLst/>
                <a:latin typeface="Calibri" panose="020F0502020204030204" pitchFamily="34" charset="0"/>
                <a:ea typeface="DengXian" panose="02010600030101010101" pitchFamily="2" charset="-122"/>
                <a:cs typeface="Calibri" panose="020F0502020204030204" pitchFamily="34" charset="0"/>
              </a:rPr>
              <a:t>进行哪些更改使喷</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迷你喷气机</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kumimoji="0" lang="zh-CN" altLang="en-US" b="0" i="0" u="none" strike="noStrike" cap="none" normalizeH="0" baseline="0" dirty="0">
                <a:ln>
                  <a:noFill/>
                </a:ln>
                <a:effectLst/>
                <a:latin typeface="Calibri" panose="020F0502020204030204" pitchFamily="34" charset="0"/>
                <a:ea typeface="DengXian" panose="02010600030101010101" pitchFamily="2" charset="-122"/>
                <a:cs typeface="Calibri" panose="020F0502020204030204" pitchFamily="34" charset="0"/>
              </a:rPr>
              <a:t>更好地飞行？使用颜色标记和下图标出更改以及更改的位置 </a:t>
            </a:r>
          </a:p>
          <a:p>
            <a:pPr marL="514350" indent="-514350">
              <a:buFont typeface="+mj-lt"/>
              <a:buAutoNum type="arabicParenR" startAt="4"/>
            </a:pPr>
            <a:endParaRPr kumimoji="0" lang="zh-CN" altLang="en-US" b="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p>
            <a:pPr marL="514350" indent="-514350">
              <a:buFont typeface="+mj-lt"/>
              <a:buAutoNum type="arabicParenR" startAt="4"/>
            </a:pPr>
            <a:endParaRPr kumimoji="0" lang="zh-CN" altLang="en-CA" b="0" i="0" u="none" strike="noStrike" cap="none" normalizeH="0" baseline="0" dirty="0">
              <a:ln>
                <a:noFill/>
              </a:ln>
              <a:solidFill>
                <a:schemeClr val="tx1"/>
              </a:solidFill>
              <a:effectLst/>
              <a:latin typeface="Arial" panose="020B0604020202020204" pitchFamily="34" charset="0"/>
            </a:endParaRPr>
          </a:p>
          <a:p>
            <a:pPr marL="514350" lvl="0" indent="-514350">
              <a:buFont typeface="+mj-lt"/>
              <a:buAutoNum type="arabicParenR" startAt="4"/>
            </a:pPr>
            <a:endParaRPr lang="en-CA"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10</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Mini Jet Pre Lab Report</a:t>
            </a:r>
            <a:endParaRPr lang="en-US" dirty="0"/>
          </a:p>
        </p:txBody>
      </p:sp>
      <p:sp>
        <p:nvSpPr>
          <p:cNvPr id="22" name="Rectangle 21">
            <a:extLst>
              <a:ext uri="{FF2B5EF4-FFF2-40B4-BE49-F238E27FC236}">
                <a16:creationId xmlns:a16="http://schemas.microsoft.com/office/drawing/2014/main" id="{1AE55260-8BCD-621E-8726-0A1ECDA1DF7E}"/>
              </a:ext>
            </a:extLst>
          </p:cNvPr>
          <p:cNvSpPr/>
          <p:nvPr/>
        </p:nvSpPr>
        <p:spPr>
          <a:xfrm>
            <a:off x="1726963" y="4104484"/>
            <a:ext cx="305435"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ectangle 22">
            <a:extLst>
              <a:ext uri="{FF2B5EF4-FFF2-40B4-BE49-F238E27FC236}">
                <a16:creationId xmlns:a16="http://schemas.microsoft.com/office/drawing/2014/main" id="{F7C50786-8A6C-D4FC-2D26-82E9CC3BF9F0}"/>
              </a:ext>
            </a:extLst>
          </p:cNvPr>
          <p:cNvSpPr/>
          <p:nvPr/>
        </p:nvSpPr>
        <p:spPr>
          <a:xfrm>
            <a:off x="1726963" y="4769678"/>
            <a:ext cx="305435"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ectangle 23">
            <a:extLst>
              <a:ext uri="{FF2B5EF4-FFF2-40B4-BE49-F238E27FC236}">
                <a16:creationId xmlns:a16="http://schemas.microsoft.com/office/drawing/2014/main" id="{8E845CE9-5743-EFB5-B087-F238C82B5926}"/>
              </a:ext>
            </a:extLst>
          </p:cNvPr>
          <p:cNvSpPr/>
          <p:nvPr/>
        </p:nvSpPr>
        <p:spPr>
          <a:xfrm>
            <a:off x="1726963" y="5424958"/>
            <a:ext cx="305435"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ectangle 26">
            <a:extLst>
              <a:ext uri="{FF2B5EF4-FFF2-40B4-BE49-F238E27FC236}">
                <a16:creationId xmlns:a16="http://schemas.microsoft.com/office/drawing/2014/main" id="{684DCD7C-2BE8-B52C-CA82-76B0CA6AA7D9}"/>
              </a:ext>
            </a:extLst>
          </p:cNvPr>
          <p:cNvSpPr>
            <a:spLocks noChangeArrowheads="1"/>
          </p:cNvSpPr>
          <p:nvPr/>
        </p:nvSpPr>
        <p:spPr bwMode="auto">
          <a:xfrm>
            <a:off x="-13081518" y="19034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7">
            <a:extLst>
              <a:ext uri="{FF2B5EF4-FFF2-40B4-BE49-F238E27FC236}">
                <a16:creationId xmlns:a16="http://schemas.microsoft.com/office/drawing/2014/main" id="{BE02DE6C-CD5B-D4B3-CBE6-223E086E3B1F}"/>
              </a:ext>
            </a:extLst>
          </p:cNvPr>
          <p:cNvSpPr>
            <a:spLocks noChangeArrowheads="1"/>
          </p:cNvSpPr>
          <p:nvPr/>
        </p:nvSpPr>
        <p:spPr bwMode="auto">
          <a:xfrm>
            <a:off x="-13081518" y="190344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7629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29BD640-0B00-A9DF-F8F2-9EDA8E207FB5}"/>
              </a:ext>
            </a:extLst>
          </p:cNvPr>
          <p:cNvSpPr>
            <a:spLocks noGrp="1"/>
          </p:cNvSpPr>
          <p:nvPr>
            <p:ph idx="1"/>
          </p:nvPr>
        </p:nvSpPr>
        <p:spPr/>
        <p:txBody>
          <a:bodyPr>
            <a:normAutofit/>
          </a:bodyPr>
          <a:lstStyle/>
          <a:p>
            <a:pPr marL="514350" lvl="0" indent="-514350">
              <a:buFont typeface="+mj-lt"/>
              <a:buAutoNum type="arabicParenR" startAt="5"/>
            </a:pPr>
            <a:r>
              <a:rPr lang="en-CA" dirty="0">
                <a:effectLst/>
                <a:latin typeface="Calibri" panose="020F0502020204030204" pitchFamily="34" charset="0"/>
                <a:ea typeface="DengXian" panose="02010600030101010101" pitchFamily="2" charset="-122"/>
              </a:rPr>
              <a:t>Describe how these changes have improved the quality of your plane. Think about where you added glue. Why you added it, and how will these changes improve the overall performance of your </a:t>
            </a:r>
            <a:r>
              <a:rPr lang="en-CA" b="1" dirty="0">
                <a:solidFill>
                  <a:srgbClr val="FF0000"/>
                </a:solidFill>
                <a:effectLst/>
                <a:latin typeface="Calibri" panose="020F0502020204030204" pitchFamily="34" charset="0"/>
                <a:ea typeface="DengXian" panose="02010600030101010101" pitchFamily="2" charset="-122"/>
              </a:rPr>
              <a:t>‘mini jet’</a:t>
            </a:r>
            <a:r>
              <a:rPr lang="en-CA" dirty="0">
                <a:solidFill>
                  <a:srgbClr val="FF0000"/>
                </a:solidFill>
                <a:effectLst/>
                <a:latin typeface="Calibri" panose="020F0502020204030204" pitchFamily="34" charset="0"/>
                <a:ea typeface="DengXian" panose="02010600030101010101" pitchFamily="2" charset="-122"/>
              </a:rPr>
              <a:t>? </a:t>
            </a:r>
            <a:br>
              <a:rPr lang="en-CA" dirty="0">
                <a:effectLst/>
                <a:latin typeface="Calibri" panose="020F0502020204030204" pitchFamily="34" charset="0"/>
                <a:ea typeface="DengXian" panose="02010600030101010101" pitchFamily="2" charset="-122"/>
              </a:rPr>
            </a:br>
            <a:r>
              <a:rPr lang="zh-CN" dirty="0">
                <a:effectLst/>
                <a:latin typeface="Calibri" panose="020F0502020204030204" pitchFamily="34" charset="0"/>
                <a:ea typeface="DengXian" panose="02010600030101010101" pitchFamily="2" charset="-122"/>
                <a:cs typeface="Calibri" panose="020F0502020204030204" pitchFamily="34" charset="0"/>
              </a:rPr>
              <a:t>描述这些变化将如何提高飞机的质量。想想在哪里添加了胶水，为什么要添加它，它将如何提高</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迷你喷气机</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dirty="0">
                <a:effectLst/>
                <a:latin typeface="Calibri" panose="020F0502020204030204" pitchFamily="34" charset="0"/>
                <a:ea typeface="DengXian" panose="02010600030101010101" pitchFamily="2" charset="-122"/>
                <a:cs typeface="Calibri" panose="020F0502020204030204" pitchFamily="34" charset="0"/>
              </a:rPr>
              <a:t>的整体性能？</a:t>
            </a:r>
            <a:r>
              <a:rPr lang="en-CA" dirty="0">
                <a:effectLst/>
              </a:rPr>
              <a:t> </a:t>
            </a:r>
            <a:endParaRPr lang="en-CA"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11</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Mini Jet Pre Lab Report</a:t>
            </a:r>
            <a:endParaRPr lang="en-US" dirty="0"/>
          </a:p>
        </p:txBody>
      </p:sp>
    </p:spTree>
    <p:extLst>
      <p:ext uri="{BB962C8B-B14F-4D97-AF65-F5344CB8AC3E}">
        <p14:creationId xmlns:p14="http://schemas.microsoft.com/office/powerpoint/2010/main" val="687228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29BD640-0B00-A9DF-F8F2-9EDA8E207FB5}"/>
              </a:ext>
            </a:extLst>
          </p:cNvPr>
          <p:cNvSpPr>
            <a:spLocks noGrp="1"/>
          </p:cNvSpPr>
          <p:nvPr>
            <p:ph idx="1"/>
          </p:nvPr>
        </p:nvSpPr>
        <p:spPr/>
        <p:txBody>
          <a:bodyPr anchor="ctr">
            <a:normAutofit/>
          </a:bodyPr>
          <a:lstStyle/>
          <a:p>
            <a:pPr marL="0" indent="0" algn="ctr">
              <a:buNone/>
            </a:pPr>
            <a:r>
              <a:rPr lang="en-CA" sz="48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Claim  |  </a:t>
            </a:r>
            <a:r>
              <a:rPr lang="zh-CN" sz="48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声明：</a:t>
            </a:r>
            <a:endParaRPr lang="en-CA" sz="48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CA" sz="3200" dirty="0">
                <a:effectLst/>
                <a:latin typeface="Calibri" panose="020F0502020204030204" pitchFamily="34" charset="0"/>
                <a:ea typeface="DengXian" panose="02010600030101010101" pitchFamily="2" charset="-122"/>
                <a:cs typeface="Calibri" panose="020F0502020204030204" pitchFamily="34" charset="0"/>
              </a:rPr>
              <a:t>Will your </a:t>
            </a:r>
            <a:r>
              <a:rPr lang="en-CA" sz="32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‘mini jet’</a:t>
            </a:r>
            <a:r>
              <a:rPr lang="en-CA" sz="3200"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 </a:t>
            </a:r>
            <a:r>
              <a:rPr lang="en-CA" sz="3200" dirty="0">
                <a:effectLst/>
                <a:latin typeface="Calibri" panose="020F0502020204030204" pitchFamily="34" charset="0"/>
                <a:ea typeface="DengXian" panose="02010600030101010101" pitchFamily="2" charset="-122"/>
                <a:cs typeface="Calibri" panose="020F0502020204030204" pitchFamily="34" charset="0"/>
              </a:rPr>
              <a:t>fly better or worse than the class average?</a:t>
            </a:r>
            <a:br>
              <a:rPr lang="en-CA" sz="3200" dirty="0">
                <a:effectLst/>
                <a:latin typeface="Calibri" panose="020F0502020204030204" pitchFamily="34" charset="0"/>
                <a:ea typeface="DengXian" panose="02010600030101010101" pitchFamily="2" charset="-122"/>
                <a:cs typeface="Calibri" panose="020F0502020204030204" pitchFamily="34" charset="0"/>
              </a:rPr>
            </a:br>
            <a:r>
              <a:rPr lang="zh-CN" sz="3200" dirty="0">
                <a:effectLst/>
                <a:latin typeface="Calibri" panose="020F0502020204030204" pitchFamily="34" charset="0"/>
                <a:ea typeface="DengXian" panose="02010600030101010101" pitchFamily="2" charset="-122"/>
                <a:cs typeface="Calibri" panose="020F0502020204030204" pitchFamily="34" charset="0"/>
              </a:rPr>
              <a:t>你的</a:t>
            </a:r>
            <a:r>
              <a:rPr lang="en-CA" sz="32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sz="32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迷你喷气机</a:t>
            </a:r>
            <a:r>
              <a:rPr lang="en-CA" sz="32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sz="3200" dirty="0">
                <a:effectLst/>
                <a:latin typeface="Calibri" panose="020F0502020204030204" pitchFamily="34" charset="0"/>
                <a:ea typeface="DengXian" panose="02010600030101010101" pitchFamily="2" charset="-122"/>
                <a:cs typeface="Calibri" panose="020F0502020204030204" pitchFamily="34" charset="0"/>
              </a:rPr>
              <a:t>比班级平均水平飞得更好还是更差？</a:t>
            </a:r>
            <a:br>
              <a:rPr lang="en-CA" sz="3200" dirty="0">
                <a:effectLst/>
                <a:latin typeface="Calibri" panose="020F0502020204030204" pitchFamily="34" charset="0"/>
                <a:ea typeface="DengXian" panose="02010600030101010101" pitchFamily="2" charset="-122"/>
                <a:cs typeface="Calibri" panose="020F0502020204030204" pitchFamily="34" charset="0"/>
              </a:rPr>
            </a:br>
            <a:endParaRPr lang="en-CA" sz="32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12</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Mini Jet Pre Lab Report</a:t>
            </a:r>
            <a:endParaRPr lang="en-US" dirty="0"/>
          </a:p>
        </p:txBody>
      </p:sp>
    </p:spTree>
    <p:extLst>
      <p:ext uri="{BB962C8B-B14F-4D97-AF65-F5344CB8AC3E}">
        <p14:creationId xmlns:p14="http://schemas.microsoft.com/office/powerpoint/2010/main" val="322389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29BD640-0B00-A9DF-F8F2-9EDA8E207FB5}"/>
              </a:ext>
            </a:extLst>
          </p:cNvPr>
          <p:cNvSpPr>
            <a:spLocks noGrp="1"/>
          </p:cNvSpPr>
          <p:nvPr>
            <p:ph idx="1"/>
          </p:nvPr>
        </p:nvSpPr>
        <p:spPr/>
        <p:txBody>
          <a:bodyPr anchor="ctr">
            <a:normAutofit/>
          </a:bodyPr>
          <a:lstStyle/>
          <a:p>
            <a:pPr marL="0" indent="0" algn="ctr">
              <a:buNone/>
            </a:pPr>
            <a:r>
              <a:rPr lang="en-CA" sz="48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Evidence   |   </a:t>
            </a:r>
            <a:r>
              <a:rPr lang="zh-CN" sz="48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证据：</a:t>
            </a:r>
            <a:endParaRPr lang="en-CA" sz="48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CA" dirty="0">
                <a:effectLst/>
                <a:latin typeface="Calibri" panose="020F0502020204030204" pitchFamily="34" charset="0"/>
                <a:ea typeface="DengXian" panose="02010600030101010101" pitchFamily="2" charset="-122"/>
                <a:cs typeface="Calibri" panose="020F0502020204030204" pitchFamily="34" charset="0"/>
              </a:rPr>
              <a:t>What evidence do you have to support your claim? Think about all the modifications that you have made to your plane. What are they?</a:t>
            </a:r>
            <a:br>
              <a:rPr lang="en-CA" b="1" i="1" dirty="0">
                <a:effectLst/>
                <a:latin typeface="Calibri" panose="020F0502020204030204" pitchFamily="34" charset="0"/>
                <a:ea typeface="DengXian" panose="02010600030101010101" pitchFamily="2" charset="-122"/>
                <a:cs typeface="Calibri" panose="020F0502020204030204" pitchFamily="34" charset="0"/>
              </a:rPr>
            </a:br>
            <a:r>
              <a:rPr lang="en-CA" b="1" i="1" dirty="0">
                <a:effectLst/>
                <a:latin typeface="Calibri" panose="020F0502020204030204" pitchFamily="34" charset="0"/>
                <a:ea typeface="DengXian" panose="02010600030101010101" pitchFamily="2" charset="-122"/>
                <a:cs typeface="Calibri" panose="020F0502020204030204" pitchFamily="34" charset="0"/>
              </a:rPr>
              <a:t>Example:</a:t>
            </a:r>
            <a:r>
              <a:rPr lang="en-CA" i="1" dirty="0">
                <a:effectLst/>
                <a:latin typeface="Calibri" panose="020F0502020204030204" pitchFamily="34" charset="0"/>
                <a:ea typeface="DengXian" panose="02010600030101010101" pitchFamily="2" charset="-122"/>
                <a:cs typeface="Calibri" panose="020F0502020204030204" pitchFamily="34" charset="0"/>
              </a:rPr>
              <a:t> The rough edges were smoothed out using glue.</a:t>
            </a:r>
            <a:br>
              <a:rPr lang="en-CA" i="1" dirty="0">
                <a:effectLst/>
                <a:latin typeface="Calibri" panose="020F0502020204030204" pitchFamily="34" charset="0"/>
                <a:ea typeface="DengXian" panose="02010600030101010101" pitchFamily="2" charset="-122"/>
                <a:cs typeface="Calibri" panose="020F0502020204030204" pitchFamily="34" charset="0"/>
              </a:rPr>
            </a:br>
            <a:br>
              <a:rPr lang="en-CA" dirty="0">
                <a:effectLst/>
                <a:latin typeface="Calibri" panose="020F0502020204030204" pitchFamily="34" charset="0"/>
                <a:ea typeface="DengXian" panose="02010600030101010101" pitchFamily="2" charset="-122"/>
                <a:cs typeface="Calibri" panose="020F0502020204030204" pitchFamily="34" charset="0"/>
              </a:rPr>
            </a:br>
            <a:r>
              <a:rPr lang="zh-CN" dirty="0">
                <a:effectLst/>
                <a:latin typeface="Calibri" panose="020F0502020204030204" pitchFamily="34" charset="0"/>
                <a:ea typeface="DengXian" panose="02010600030101010101" pitchFamily="2" charset="-122"/>
                <a:cs typeface="Calibri" panose="020F0502020204030204" pitchFamily="34" charset="0"/>
              </a:rPr>
              <a:t>有什么证据支持你的声明？想想你对飞机所做的更改，是哪些更改？</a:t>
            </a:r>
            <a:br>
              <a:rPr lang="en-CA" altLang="zh-CN" b="1" dirty="0">
                <a:effectLst/>
                <a:latin typeface="Calibri" panose="020F0502020204030204" pitchFamily="34" charset="0"/>
                <a:ea typeface="DengXian" panose="02010600030101010101" pitchFamily="2" charset="-122"/>
                <a:cs typeface="Calibri" panose="020F0502020204030204" pitchFamily="34" charset="0"/>
              </a:rPr>
            </a:br>
            <a:r>
              <a:rPr lang="zh-CN" b="1" dirty="0">
                <a:effectLst/>
                <a:latin typeface="Calibri" panose="020F0502020204030204" pitchFamily="34" charset="0"/>
                <a:ea typeface="DengXian" panose="02010600030101010101" pitchFamily="2" charset="-122"/>
                <a:cs typeface="Calibri" panose="020F0502020204030204" pitchFamily="34" charset="0"/>
              </a:rPr>
              <a:t>示例：</a:t>
            </a:r>
            <a:r>
              <a:rPr lang="zh-CN" dirty="0">
                <a:effectLst/>
                <a:latin typeface="Calibri" panose="020F0502020204030204" pitchFamily="34" charset="0"/>
                <a:ea typeface="DengXian" panose="02010600030101010101" pitchFamily="2" charset="-122"/>
                <a:cs typeface="Calibri" panose="020F0502020204030204" pitchFamily="34" charset="0"/>
              </a:rPr>
              <a:t>粗糙的边缘用胶水抹平。</a:t>
            </a:r>
            <a:br>
              <a:rPr lang="en-CA" sz="1800" dirty="0">
                <a:effectLst/>
                <a:latin typeface="Calibri" panose="020F0502020204030204" pitchFamily="34" charset="0"/>
                <a:ea typeface="DengXian" panose="02010600030101010101" pitchFamily="2" charset="-122"/>
                <a:cs typeface="Calibri" panose="020F0502020204030204" pitchFamily="34" charset="0"/>
              </a:rPr>
            </a:br>
            <a:endParaRPr lang="en-CA"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13</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Mini Jet Pre Lab Report</a:t>
            </a:r>
            <a:endParaRPr lang="en-US" dirty="0"/>
          </a:p>
        </p:txBody>
      </p:sp>
    </p:spTree>
    <p:extLst>
      <p:ext uri="{BB962C8B-B14F-4D97-AF65-F5344CB8AC3E}">
        <p14:creationId xmlns:p14="http://schemas.microsoft.com/office/powerpoint/2010/main" val="373356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29BD640-0B00-A9DF-F8F2-9EDA8E207FB5}"/>
              </a:ext>
            </a:extLst>
          </p:cNvPr>
          <p:cNvSpPr>
            <a:spLocks noGrp="1"/>
          </p:cNvSpPr>
          <p:nvPr>
            <p:ph idx="1"/>
          </p:nvPr>
        </p:nvSpPr>
        <p:spPr/>
        <p:txBody>
          <a:bodyPr>
            <a:normAutofit/>
          </a:bodyPr>
          <a:lstStyle/>
          <a:p>
            <a:pPr marL="0" indent="0" algn="ctr">
              <a:buNone/>
            </a:pPr>
            <a:r>
              <a:rPr lang="en-CA" sz="4800"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 </a:t>
            </a:r>
            <a:r>
              <a:rPr lang="en-CA" sz="48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Reasoning| </a:t>
            </a:r>
            <a:r>
              <a:rPr lang="zh-CN" sz="48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推理 </a:t>
            </a:r>
            <a:r>
              <a:rPr lang="en-CA" sz="48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 </a:t>
            </a:r>
            <a:endParaRPr lang="en-CA" sz="4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CA" dirty="0">
                <a:effectLst/>
                <a:latin typeface="Calibri" panose="020F0502020204030204" pitchFamily="34" charset="0"/>
                <a:ea typeface="DengXian" panose="02010600030101010101" pitchFamily="2" charset="-122"/>
                <a:cs typeface="Calibri" panose="020F0502020204030204" pitchFamily="34" charset="0"/>
              </a:rPr>
              <a:t>How does the evidence that you have provided support your claim? Use proper scientific arguments such as the “IF _____ THEN _____” statement.</a:t>
            </a:r>
            <a:endParaRPr lang="en-CA"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CA" b="1" i="1" dirty="0">
                <a:effectLst/>
                <a:latin typeface="Calibri" panose="020F0502020204030204" pitchFamily="34" charset="0"/>
                <a:ea typeface="DengXian" panose="02010600030101010101" pitchFamily="2" charset="-122"/>
                <a:cs typeface="Calibri" panose="020F0502020204030204" pitchFamily="34" charset="0"/>
              </a:rPr>
              <a:t>Example:</a:t>
            </a:r>
            <a:r>
              <a:rPr lang="en-CA" i="1" dirty="0">
                <a:effectLst/>
                <a:latin typeface="Calibri" panose="020F0502020204030204" pitchFamily="34" charset="0"/>
                <a:ea typeface="DengXian" panose="02010600030101010101" pitchFamily="2" charset="-122"/>
                <a:cs typeface="Calibri" panose="020F0502020204030204" pitchFamily="34" charset="0"/>
              </a:rPr>
              <a:t> IF the edges are smooth THEN the plane will be more aerodynamic.</a:t>
            </a:r>
            <a:br>
              <a:rPr lang="en-CA" i="1" dirty="0">
                <a:effectLst/>
                <a:latin typeface="Calibri" panose="020F0502020204030204" pitchFamily="34" charset="0"/>
                <a:ea typeface="DengXian" panose="02010600030101010101" pitchFamily="2" charset="-122"/>
                <a:cs typeface="Calibri" panose="020F0502020204030204" pitchFamily="34" charset="0"/>
              </a:rPr>
            </a:br>
            <a:br>
              <a:rPr lang="en-CA" dirty="0">
                <a:effectLst/>
                <a:latin typeface="Calibri" panose="020F0502020204030204" pitchFamily="34" charset="0"/>
                <a:ea typeface="DengXian" panose="02010600030101010101" pitchFamily="2" charset="-122"/>
                <a:cs typeface="Calibri" panose="020F0502020204030204" pitchFamily="34" charset="0"/>
              </a:rPr>
            </a:br>
            <a:r>
              <a:rPr lang="zh-CN" dirty="0">
                <a:effectLst/>
                <a:latin typeface="Calibri" panose="020F0502020204030204" pitchFamily="34" charset="0"/>
                <a:ea typeface="DengXian" panose="02010600030101010101" pitchFamily="2" charset="-122"/>
                <a:cs typeface="Calibri" panose="020F0502020204030204" pitchFamily="34" charset="0"/>
              </a:rPr>
              <a:t>你提供的证据如何支持你的声明？使用适当的科学论证，如</a:t>
            </a:r>
            <a:r>
              <a:rPr lang="en-CA" dirty="0">
                <a:effectLst/>
                <a:latin typeface="Calibri" panose="020F0502020204030204" pitchFamily="34" charset="0"/>
                <a:ea typeface="DengXian" panose="02010600030101010101" pitchFamily="2" charset="-122"/>
                <a:cs typeface="Calibri" panose="020F0502020204030204" pitchFamily="34" charset="0"/>
              </a:rPr>
              <a:t>“IF __ THEN __”</a:t>
            </a:r>
            <a:r>
              <a:rPr lang="zh-CN" dirty="0">
                <a:effectLst/>
                <a:latin typeface="Calibri" panose="020F0502020204030204" pitchFamily="34" charset="0"/>
                <a:ea typeface="DengXian" panose="02010600030101010101" pitchFamily="2" charset="-122"/>
                <a:cs typeface="Calibri" panose="020F0502020204030204" pitchFamily="34" charset="0"/>
              </a:rPr>
              <a:t>陈述。 </a:t>
            </a:r>
            <a:br>
              <a:rPr lang="en-CA" altLang="zh-CN" dirty="0">
                <a:effectLst/>
                <a:latin typeface="Calibri" panose="020F0502020204030204" pitchFamily="34" charset="0"/>
                <a:ea typeface="DengXian" panose="02010600030101010101" pitchFamily="2" charset="-122"/>
                <a:cs typeface="Calibri" panose="020F0502020204030204" pitchFamily="34" charset="0"/>
              </a:rPr>
            </a:br>
            <a:r>
              <a:rPr lang="zh-CN" b="1" dirty="0">
                <a:effectLst/>
                <a:latin typeface="Calibri" panose="020F0502020204030204" pitchFamily="34" charset="0"/>
                <a:ea typeface="DengXian" panose="02010600030101010101" pitchFamily="2" charset="-122"/>
                <a:cs typeface="Calibri" panose="020F0502020204030204" pitchFamily="34" charset="0"/>
              </a:rPr>
              <a:t>示例：</a:t>
            </a:r>
            <a:r>
              <a:rPr lang="zh-CN" dirty="0">
                <a:effectLst/>
                <a:latin typeface="Calibri" panose="020F0502020204030204" pitchFamily="34" charset="0"/>
                <a:ea typeface="DengXian" panose="02010600030101010101" pitchFamily="2" charset="-122"/>
                <a:cs typeface="Calibri" panose="020F0502020204030204" pitchFamily="34" charset="0"/>
              </a:rPr>
              <a:t>如果边缘光滑，那么飞机将更符合空气动力学。</a:t>
            </a:r>
            <a:endParaRPr lang="en-CA"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a:t>Presenter: Scott A. </a:t>
            </a:r>
            <a:r>
              <a:rPr lang="en-CA" dirty="0"/>
              <a:t>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14</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a:latin typeface="+mn-lt"/>
              </a:rPr>
              <a:t>Mini Jet Pre Lab Report</a:t>
            </a:r>
            <a:endParaRPr lang="en-US" dirty="0"/>
          </a:p>
        </p:txBody>
      </p:sp>
    </p:spTree>
    <p:extLst>
      <p:ext uri="{BB962C8B-B14F-4D97-AF65-F5344CB8AC3E}">
        <p14:creationId xmlns:p14="http://schemas.microsoft.com/office/powerpoint/2010/main" val="101246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C6BE3-60E1-BF40-B009-21CF18215EB5}"/>
              </a:ext>
            </a:extLst>
          </p:cNvPr>
          <p:cNvSpPr>
            <a:spLocks noGrp="1"/>
          </p:cNvSpPr>
          <p:nvPr>
            <p:ph type="title"/>
          </p:nvPr>
        </p:nvSpPr>
        <p:spPr/>
        <p:txBody>
          <a:bodyPr/>
          <a:lstStyle/>
          <a:p>
            <a:r>
              <a:rPr lang="en-US" b="1" dirty="0">
                <a:latin typeface="+mn-lt"/>
              </a:rPr>
              <a:t>Learning Objectives</a:t>
            </a:r>
          </a:p>
        </p:txBody>
      </p:sp>
      <p:sp>
        <p:nvSpPr>
          <p:cNvPr id="3" name="Text Placeholder 2">
            <a:extLst>
              <a:ext uri="{FF2B5EF4-FFF2-40B4-BE49-F238E27FC236}">
                <a16:creationId xmlns:a16="http://schemas.microsoft.com/office/drawing/2014/main" id="{4DA31D0E-9257-0844-8E04-6EC7DD83223A}"/>
              </a:ext>
            </a:extLst>
          </p:cNvPr>
          <p:cNvSpPr>
            <a:spLocks noGrp="1"/>
          </p:cNvSpPr>
          <p:nvPr>
            <p:ph type="body" idx="1"/>
          </p:nvPr>
        </p:nvSpPr>
        <p:spPr/>
        <p:txBody>
          <a:bodyPr>
            <a:normAutofit/>
          </a:bodyPr>
          <a:lstStyle/>
          <a:p>
            <a:pPr marL="800100" lvl="1" indent="-342900">
              <a:buFont typeface="Arial" panose="020B0604020202020204" pitchFamily="34" charset="0"/>
              <a:buChar char="•"/>
            </a:pPr>
            <a:r>
              <a:rPr lang="en-US" sz="2800" dirty="0">
                <a:solidFill>
                  <a:schemeClr val="bg1"/>
                </a:solidFill>
              </a:rPr>
              <a:t>Select the best group members to work with for this experiment.</a:t>
            </a:r>
          </a:p>
          <a:p>
            <a:pPr marL="800100" lvl="1" indent="-342900">
              <a:buFont typeface="Arial" panose="020B0604020202020204" pitchFamily="34" charset="0"/>
              <a:buChar char="•"/>
            </a:pPr>
            <a:r>
              <a:rPr lang="en-US" sz="2800" dirty="0">
                <a:solidFill>
                  <a:schemeClr val="bg1"/>
                </a:solidFill>
              </a:rPr>
              <a:t>Select the best plane to use for your experiment.</a:t>
            </a:r>
          </a:p>
          <a:p>
            <a:pPr marL="800100" lvl="1" indent="-342900">
              <a:buFont typeface="Arial" panose="020B0604020202020204" pitchFamily="34" charset="0"/>
              <a:buChar char="•"/>
            </a:pPr>
            <a:r>
              <a:rPr lang="en-US" sz="2800" dirty="0">
                <a:solidFill>
                  <a:schemeClr val="bg1"/>
                </a:solidFill>
              </a:rPr>
              <a:t>Analyze and evaluate your groups decision.</a:t>
            </a:r>
          </a:p>
          <a:p>
            <a:pPr marL="800100" lvl="1" indent="-342900">
              <a:buFont typeface="Arial" panose="020B0604020202020204" pitchFamily="34" charset="0"/>
              <a:buChar char="•"/>
            </a:pPr>
            <a:r>
              <a:rPr lang="en-US" sz="2800" dirty="0">
                <a:solidFill>
                  <a:schemeClr val="bg1"/>
                </a:solidFill>
              </a:rPr>
              <a:t>State your </a:t>
            </a:r>
            <a:r>
              <a:rPr lang="en-US" sz="2800" b="1" dirty="0">
                <a:solidFill>
                  <a:srgbClr val="FFFF00"/>
                </a:solidFill>
              </a:rPr>
              <a:t>‘claim’</a:t>
            </a:r>
            <a:r>
              <a:rPr lang="en-US" sz="2800" dirty="0">
                <a:solidFill>
                  <a:schemeClr val="bg1"/>
                </a:solidFill>
              </a:rPr>
              <a:t>, provide </a:t>
            </a:r>
            <a:r>
              <a:rPr lang="en-US" sz="2800" b="1" dirty="0">
                <a:solidFill>
                  <a:srgbClr val="FFFF00"/>
                </a:solidFill>
              </a:rPr>
              <a:t>‘evidence’</a:t>
            </a:r>
            <a:r>
              <a:rPr lang="en-US" sz="2800" dirty="0">
                <a:solidFill>
                  <a:schemeClr val="bg1"/>
                </a:solidFill>
              </a:rPr>
              <a:t>, and </a:t>
            </a:r>
            <a:r>
              <a:rPr lang="en-US" sz="2800" b="1" dirty="0">
                <a:solidFill>
                  <a:srgbClr val="FFFF00"/>
                </a:solidFill>
              </a:rPr>
              <a:t>‘reasoning’</a:t>
            </a:r>
            <a:r>
              <a:rPr lang="en-US" sz="2800" b="1" dirty="0">
                <a:solidFill>
                  <a:schemeClr val="bg1"/>
                </a:solidFill>
              </a:rPr>
              <a:t> </a:t>
            </a:r>
            <a:br>
              <a:rPr lang="en-US" sz="2800" dirty="0">
                <a:solidFill>
                  <a:schemeClr val="bg1"/>
                </a:solidFill>
              </a:rPr>
            </a:br>
            <a:r>
              <a:rPr lang="en-US" sz="2800" dirty="0">
                <a:solidFill>
                  <a:schemeClr val="bg1"/>
                </a:solidFill>
              </a:rPr>
              <a:t>(CER Statements – a precursor to developing a hypothesis).</a:t>
            </a:r>
          </a:p>
        </p:txBody>
      </p:sp>
      <p:sp>
        <p:nvSpPr>
          <p:cNvPr id="6" name="Date Placeholder 5">
            <a:extLst>
              <a:ext uri="{FF2B5EF4-FFF2-40B4-BE49-F238E27FC236}">
                <a16:creationId xmlns:a16="http://schemas.microsoft.com/office/drawing/2014/main" id="{A26989E4-B551-D1CE-2B84-1EBB39E7B520}"/>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B8195DD1-4068-EFC6-9AE5-50A382C6ADD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541B8411-60B3-A353-3289-EDB7DAF55244}"/>
              </a:ext>
            </a:extLst>
          </p:cNvPr>
          <p:cNvSpPr>
            <a:spLocks noGrp="1"/>
          </p:cNvSpPr>
          <p:nvPr>
            <p:ph type="sldNum" sz="quarter" idx="12"/>
          </p:nvPr>
        </p:nvSpPr>
        <p:spPr/>
        <p:txBody>
          <a:bodyPr/>
          <a:lstStyle/>
          <a:p>
            <a:fld id="{008F7F27-B1B8-2643-8CC3-0E1BE95CDD06}" type="slidenum">
              <a:rPr lang="en-CN" smtClean="0"/>
              <a:pPr/>
              <a:t>2</a:t>
            </a:fld>
            <a:endParaRPr lang="en-CN"/>
          </a:p>
        </p:txBody>
      </p:sp>
    </p:spTree>
    <p:extLst>
      <p:ext uri="{BB962C8B-B14F-4D97-AF65-F5344CB8AC3E}">
        <p14:creationId xmlns:p14="http://schemas.microsoft.com/office/powerpoint/2010/main" val="101363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p:txBody>
          <a:bodyPr anchor="t">
            <a:noAutofit/>
          </a:bodyPr>
          <a:lstStyle/>
          <a:p>
            <a:pPr marL="0" indent="0">
              <a:buNone/>
            </a:pPr>
            <a:r>
              <a:rPr lang="en-CA" sz="3200" dirty="0">
                <a:effectLst/>
                <a:latin typeface="Calibri" panose="020F0502020204030204" pitchFamily="34" charset="0"/>
                <a:ea typeface="DengXian" panose="02010600030101010101" pitchFamily="2" charset="-122"/>
                <a:cs typeface="Calibri" panose="020F0502020204030204" pitchFamily="34" charset="0"/>
              </a:rPr>
              <a:t>In groups of 2–3 students you will conduct an experiment to see how well your </a:t>
            </a:r>
            <a:r>
              <a:rPr lang="en-CA" sz="32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‘mini jet’</a:t>
            </a:r>
            <a:r>
              <a:rPr lang="en-CA" sz="3200" dirty="0">
                <a:solidFill>
                  <a:srgbClr val="A11D2B"/>
                </a:solidFill>
                <a:effectLst/>
                <a:latin typeface="Calibri" panose="020F0502020204030204" pitchFamily="34" charset="0"/>
                <a:ea typeface="DengXian" panose="02010600030101010101" pitchFamily="2" charset="-122"/>
                <a:cs typeface="Calibri" panose="020F0502020204030204" pitchFamily="34" charset="0"/>
              </a:rPr>
              <a:t> </a:t>
            </a:r>
            <a:r>
              <a:rPr lang="en-CA" sz="3200" dirty="0">
                <a:effectLst/>
                <a:latin typeface="Calibri" panose="020F0502020204030204" pitchFamily="34" charset="0"/>
                <a:ea typeface="DengXian" panose="02010600030101010101" pitchFamily="2" charset="-122"/>
                <a:cs typeface="Calibri" panose="020F0502020204030204" pitchFamily="34" charset="0"/>
              </a:rPr>
              <a:t>flies. In this experiment you will need to record data such as the </a:t>
            </a:r>
            <a:r>
              <a:rPr lang="en-CA" sz="32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‘time’</a:t>
            </a:r>
            <a:r>
              <a:rPr lang="en-CA" sz="3200" dirty="0">
                <a:solidFill>
                  <a:srgbClr val="A11D2B"/>
                </a:solidFill>
                <a:effectLst/>
                <a:latin typeface="Calibri" panose="020F0502020204030204" pitchFamily="34" charset="0"/>
                <a:ea typeface="DengXian" panose="02010600030101010101" pitchFamily="2" charset="-122"/>
                <a:cs typeface="Calibri" panose="020F0502020204030204" pitchFamily="34" charset="0"/>
              </a:rPr>
              <a:t> </a:t>
            </a:r>
            <a:r>
              <a:rPr lang="en-CA" sz="3200" dirty="0">
                <a:effectLst/>
                <a:latin typeface="Calibri" panose="020F0502020204030204" pitchFamily="34" charset="0"/>
                <a:ea typeface="DengXian" panose="02010600030101010101" pitchFamily="2" charset="-122"/>
                <a:cs typeface="Calibri" panose="020F0502020204030204" pitchFamily="34" charset="0"/>
              </a:rPr>
              <a:t>and </a:t>
            </a:r>
            <a:r>
              <a:rPr lang="en-CA" sz="32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‘distance’</a:t>
            </a:r>
            <a:r>
              <a:rPr lang="en-CA" sz="3200" dirty="0">
                <a:effectLst/>
                <a:latin typeface="Calibri" panose="020F0502020204030204" pitchFamily="34" charset="0"/>
                <a:ea typeface="DengXian" panose="02010600030101010101" pitchFamily="2" charset="-122"/>
                <a:cs typeface="Calibri" panose="020F0502020204030204" pitchFamily="34" charset="0"/>
              </a:rPr>
              <a:t> that your plane flew. Afterwards you will then need to perform several calculations to determine values such as </a:t>
            </a:r>
            <a:r>
              <a:rPr lang="en-CA" sz="32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‘speed’</a:t>
            </a:r>
            <a:r>
              <a:rPr lang="en-CA" sz="3200" dirty="0">
                <a:effectLst/>
                <a:latin typeface="Calibri" panose="020F0502020204030204" pitchFamily="34" charset="0"/>
                <a:ea typeface="DengXian" panose="02010600030101010101" pitchFamily="2" charset="-122"/>
                <a:cs typeface="Calibri" panose="020F0502020204030204" pitchFamily="34" charset="0"/>
              </a:rPr>
              <a:t>, and </a:t>
            </a:r>
            <a:r>
              <a:rPr lang="en-CA" sz="32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‘velocity’</a:t>
            </a:r>
            <a:r>
              <a:rPr lang="en-CA" sz="3200" dirty="0">
                <a:solidFill>
                  <a:srgbClr val="A11D2B"/>
                </a:solidFill>
                <a:effectLst/>
                <a:latin typeface="Calibri" panose="020F0502020204030204" pitchFamily="34" charset="0"/>
                <a:ea typeface="DengXian" panose="02010600030101010101" pitchFamily="2" charset="-122"/>
                <a:cs typeface="Calibri" panose="020F0502020204030204" pitchFamily="34" charset="0"/>
              </a:rPr>
              <a:t> </a:t>
            </a:r>
            <a:r>
              <a:rPr lang="en-CA" sz="3200" dirty="0">
                <a:effectLst/>
                <a:latin typeface="Calibri" panose="020F0502020204030204" pitchFamily="34" charset="0"/>
                <a:ea typeface="DengXian" panose="02010600030101010101" pitchFamily="2" charset="-122"/>
                <a:cs typeface="Calibri" panose="020F0502020204030204" pitchFamily="34" charset="0"/>
              </a:rPr>
              <a:t>before analyzing your results.</a:t>
            </a:r>
            <a:br>
              <a:rPr lang="en-CA" sz="1800" dirty="0">
                <a:effectLst/>
                <a:latin typeface="Calibri" panose="020F0502020204030204" pitchFamily="34" charset="0"/>
                <a:ea typeface="DengXian" panose="02010600030101010101" pitchFamily="2" charset="-122"/>
                <a:cs typeface="Calibri" panose="020F0502020204030204" pitchFamily="34" charset="0"/>
              </a:rPr>
            </a:br>
            <a:br>
              <a:rPr lang="en-CA" sz="1800" dirty="0">
                <a:effectLst/>
                <a:latin typeface="Calibri" panose="020F0502020204030204" pitchFamily="34" charset="0"/>
                <a:ea typeface="DengXian" panose="02010600030101010101" pitchFamily="2" charset="-122"/>
                <a:cs typeface="Calibri" panose="020F0502020204030204" pitchFamily="34" charset="0"/>
              </a:rPr>
            </a:br>
            <a:r>
              <a:rPr lang="en-CA" sz="2400" dirty="0">
                <a:effectLst/>
                <a:latin typeface="Calibri" panose="020F0502020204030204" pitchFamily="34" charset="0"/>
                <a:ea typeface="DengXian" panose="02010600030101010101" pitchFamily="2" charset="-122"/>
                <a:cs typeface="Calibri" panose="020F0502020204030204" pitchFamily="34" charset="0"/>
              </a:rPr>
              <a:t>2</a:t>
            </a:r>
            <a:r>
              <a:rPr lang="zh-CN" sz="2400" dirty="0">
                <a:effectLst/>
                <a:latin typeface="Calibri" panose="020F0502020204030204" pitchFamily="34" charset="0"/>
                <a:ea typeface="DengXian" panose="02010600030101010101" pitchFamily="2" charset="-122"/>
                <a:cs typeface="Calibri" panose="020F0502020204030204" pitchFamily="34" charset="0"/>
              </a:rPr>
              <a:t>到</a:t>
            </a:r>
            <a:r>
              <a:rPr lang="en-CA" sz="2400" dirty="0">
                <a:effectLst/>
                <a:latin typeface="Calibri" panose="020F0502020204030204" pitchFamily="34" charset="0"/>
                <a:ea typeface="DengXian" panose="02010600030101010101" pitchFamily="2" charset="-122"/>
                <a:cs typeface="Calibri" panose="020F0502020204030204" pitchFamily="34" charset="0"/>
              </a:rPr>
              <a:t>3</a:t>
            </a:r>
            <a:r>
              <a:rPr lang="zh-CN" sz="2400" dirty="0">
                <a:effectLst/>
                <a:latin typeface="Calibri" panose="020F0502020204030204" pitchFamily="34" charset="0"/>
                <a:ea typeface="DengXian" panose="02010600030101010101" pitchFamily="2" charset="-122"/>
                <a:cs typeface="Calibri" panose="020F0502020204030204" pitchFamily="34" charset="0"/>
              </a:rPr>
              <a:t>人为一组进行实验来检测</a:t>
            </a:r>
            <a:r>
              <a:rPr lang="en-CA" sz="2400" dirty="0">
                <a:effectLst/>
                <a:latin typeface="Calibri" panose="020F0502020204030204" pitchFamily="34" charset="0"/>
                <a:ea typeface="DengXian" panose="02010600030101010101" pitchFamily="2" charset="-122"/>
                <a:cs typeface="Calibri" panose="020F0502020204030204" pitchFamily="34" charset="0"/>
              </a:rPr>
              <a:t> </a:t>
            </a:r>
            <a:r>
              <a:rPr lang="en-CA" sz="24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sz="24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迷你飞机</a:t>
            </a:r>
            <a:r>
              <a:rPr lang="en-CA" sz="24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en-CA" sz="2400" dirty="0">
                <a:effectLst/>
                <a:latin typeface="Calibri" panose="020F0502020204030204" pitchFamily="34" charset="0"/>
                <a:ea typeface="DengXian" panose="02010600030101010101" pitchFamily="2" charset="-122"/>
                <a:cs typeface="Calibri" panose="020F0502020204030204" pitchFamily="34" charset="0"/>
              </a:rPr>
              <a:t> </a:t>
            </a:r>
            <a:r>
              <a:rPr lang="zh-CN" sz="2400" dirty="0">
                <a:effectLst/>
                <a:latin typeface="Calibri" panose="020F0502020204030204" pitchFamily="34" charset="0"/>
                <a:ea typeface="DengXian" panose="02010600030101010101" pitchFamily="2" charset="-122"/>
                <a:cs typeface="Calibri" panose="020F0502020204030204" pitchFamily="34" charset="0"/>
              </a:rPr>
              <a:t>飞行得如何。实验过程中，需要记录飞机飞行的</a:t>
            </a:r>
            <a:r>
              <a:rPr lang="en-CA" sz="24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sz="24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时间</a:t>
            </a:r>
            <a:r>
              <a:rPr lang="en-CA" sz="24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sz="2400" dirty="0">
                <a:effectLst/>
                <a:latin typeface="Calibri" panose="020F0502020204030204" pitchFamily="34" charset="0"/>
                <a:ea typeface="DengXian" panose="02010600030101010101" pitchFamily="2" charset="-122"/>
                <a:cs typeface="Calibri" panose="020F0502020204030204" pitchFamily="34" charset="0"/>
              </a:rPr>
              <a:t>和</a:t>
            </a:r>
            <a:r>
              <a:rPr lang="en-CA" sz="24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sz="24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距离</a:t>
            </a:r>
            <a:r>
              <a:rPr lang="en-CA" sz="24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sz="2400" dirty="0">
                <a:effectLst/>
                <a:latin typeface="Calibri" panose="020F0502020204030204" pitchFamily="34" charset="0"/>
                <a:ea typeface="DengXian" panose="02010600030101010101" pitchFamily="2" charset="-122"/>
                <a:cs typeface="Calibri" panose="020F0502020204030204" pitchFamily="34" charset="0"/>
              </a:rPr>
              <a:t>等数据。然后，进行一些计算以确定如</a:t>
            </a:r>
            <a:r>
              <a:rPr lang="en-CA" sz="24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sz="24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速率</a:t>
            </a:r>
            <a:r>
              <a:rPr lang="en-CA" sz="24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sz="2400" dirty="0">
                <a:effectLst/>
                <a:latin typeface="Calibri" panose="020F0502020204030204" pitchFamily="34" charset="0"/>
                <a:ea typeface="DengXian" panose="02010600030101010101" pitchFamily="2" charset="-122"/>
                <a:cs typeface="Calibri" panose="020F0502020204030204" pitchFamily="34" charset="0"/>
              </a:rPr>
              <a:t>和</a:t>
            </a:r>
            <a:r>
              <a:rPr lang="en-CA" sz="24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sz="24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速度</a:t>
            </a:r>
            <a:r>
              <a:rPr lang="en-CA" sz="24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sz="2400" dirty="0">
                <a:effectLst/>
                <a:latin typeface="Calibri" panose="020F0502020204030204" pitchFamily="34" charset="0"/>
                <a:ea typeface="DengXian" panose="02010600030101010101" pitchFamily="2" charset="-122"/>
                <a:cs typeface="Calibri" panose="020F0502020204030204" pitchFamily="34" charset="0"/>
              </a:rPr>
              <a:t>之类的值来分析结果。</a:t>
            </a:r>
            <a:endParaRPr lang="en-CA" sz="24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dirty="0" err="1"/>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3</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Mini Jet Pre Lab Report</a:t>
            </a:r>
          </a:p>
        </p:txBody>
      </p:sp>
    </p:spTree>
    <p:extLst>
      <p:ext uri="{BB962C8B-B14F-4D97-AF65-F5344CB8AC3E}">
        <p14:creationId xmlns:p14="http://schemas.microsoft.com/office/powerpoint/2010/main" val="390694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p:txBody>
          <a:bodyPr anchor="t">
            <a:noAutofit/>
          </a:bodyPr>
          <a:lstStyle/>
          <a:p>
            <a:pPr marL="0" indent="0">
              <a:buNone/>
            </a:pPr>
            <a:r>
              <a:rPr lang="en-CA" sz="3200" dirty="0">
                <a:effectLst/>
                <a:latin typeface="Calibri" panose="020F0502020204030204" pitchFamily="34" charset="0"/>
                <a:ea typeface="DengXian" panose="02010600030101010101" pitchFamily="2" charset="-122"/>
                <a:cs typeface="Calibri" panose="020F0502020204030204" pitchFamily="34" charset="0"/>
              </a:rPr>
              <a:t>You will want to assemble a research team that can benefit from each person’s strengths, so think carefully before choosing your group members. Your team should have someone good at building projects and assembled a high-quality plane that you can use for your experiment. Someone who is good at math and can record data, perform calculations, and then analyze the results. Your group will also need somebody who is good in English and can write well-structured scientific arguments. </a:t>
            </a:r>
            <a:endParaRPr lang="en-CA" sz="1800" dirty="0">
              <a:effectLst/>
              <a:latin typeface="Calibri" panose="020F0502020204030204" pitchFamily="34" charset="0"/>
              <a:ea typeface="DengXian" panose="02010600030101010101" pitchFamily="2" charset="-122"/>
              <a:cs typeface="Calibri" panose="020F0502020204030204" pitchFamily="34" charset="0"/>
            </a:endParaRPr>
          </a:p>
          <a:p>
            <a:pPr marL="0" indent="0">
              <a:buNone/>
            </a:pPr>
            <a:r>
              <a:rPr lang="zh-CN" altLang="en-US" sz="1800" dirty="0">
                <a:effectLst/>
                <a:latin typeface="Calibri" panose="020F0502020204030204" pitchFamily="34" charset="0"/>
                <a:ea typeface="DengXian" panose="02010600030101010101" pitchFamily="2" charset="-122"/>
                <a:cs typeface="Calibri" panose="020F0502020204030204" pitchFamily="34" charset="0"/>
              </a:rPr>
              <a:t>请仔细考虑择小组成员来组成一个人人相得益彰的研究团队。团队中尽量包含一名擅长构建项目的成员，并且已经组装了一架高质量的飞机，可以直接用于实验，一名擅长数学能够记录数据、进行计算和分析结果的成员，一名英语很好，能够写出结构良好的科学论点的成员</a:t>
            </a:r>
            <a:r>
              <a:rPr lang="zh-CN" altLang="en-US" sz="1200" dirty="0">
                <a:effectLst/>
                <a:latin typeface="Calibri" panose="020F0502020204030204" pitchFamily="34" charset="0"/>
                <a:ea typeface="DengXian" panose="02010600030101010101" pitchFamily="2" charset="-122"/>
                <a:cs typeface="Calibri" panose="020F0502020204030204" pitchFamily="34" charset="0"/>
              </a:rPr>
              <a:t>。</a:t>
            </a:r>
            <a:endParaRPr lang="zh-CN" altLang="en-US" sz="2400" dirty="0">
              <a:effectLst/>
              <a:latin typeface="Calibri" panose="020F0502020204030204" pitchFamily="34" charset="0"/>
              <a:ea typeface="DengXian" panose="02010600030101010101" pitchFamily="2" charset="-122"/>
              <a:cs typeface="Calibri" panose="020F0502020204030204" pitchFamily="34"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4</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Mini Jet Pre Lab Report</a:t>
            </a:r>
            <a:endParaRPr lang="en-US" dirty="0"/>
          </a:p>
        </p:txBody>
      </p:sp>
    </p:spTree>
    <p:extLst>
      <p:ext uri="{BB962C8B-B14F-4D97-AF65-F5344CB8AC3E}">
        <p14:creationId xmlns:p14="http://schemas.microsoft.com/office/powerpoint/2010/main" val="22835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p:txBody>
          <a:bodyPr anchor="t">
            <a:noAutofit/>
          </a:bodyPr>
          <a:lstStyle/>
          <a:p>
            <a:pPr marL="0" indent="0">
              <a:buNone/>
            </a:pPr>
            <a:r>
              <a:rPr lang="en-CA" sz="3200" dirty="0">
                <a:effectLst/>
                <a:latin typeface="Calibri" panose="020F0502020204030204" pitchFamily="34" charset="0"/>
                <a:ea typeface="DengXian" panose="02010600030101010101" pitchFamily="2" charset="-122"/>
                <a:cs typeface="Calibri" panose="020F0502020204030204" pitchFamily="34" charset="0"/>
              </a:rPr>
              <a:t>And finally, every group should have someone who is good on the computer and can properly format a lab report.  Keep in mind that everyone can be good at more than one task, and that while each person may take on different roles and responsibilities within the group, everyone should always be contributing to the experiment.</a:t>
            </a:r>
          </a:p>
          <a:p>
            <a:pPr marL="0" indent="0">
              <a:buNone/>
            </a:pPr>
            <a:endParaRPr lang="en-CA" sz="1200" dirty="0">
              <a:effectLst/>
              <a:latin typeface="Calibri" panose="020F0502020204030204" pitchFamily="34" charset="0"/>
              <a:ea typeface="DengXian" panose="02010600030101010101" pitchFamily="2" charset="-122"/>
              <a:cs typeface="Calibri" panose="020F0502020204030204" pitchFamily="34" charset="0"/>
            </a:endParaRPr>
          </a:p>
          <a:p>
            <a:pPr marL="0" indent="0">
              <a:buNone/>
            </a:pPr>
            <a:r>
              <a:rPr lang="zh-CN" altLang="en-US" sz="1800" dirty="0">
                <a:effectLst/>
                <a:latin typeface="Calibri" panose="020F0502020204030204" pitchFamily="34" charset="0"/>
                <a:ea typeface="DengXian" panose="02010600030101010101" pitchFamily="2" charset="-122"/>
                <a:cs typeface="Calibri" panose="020F0502020204030204" pitchFamily="34" charset="0"/>
              </a:rPr>
              <a:t>还有一名擅长计算机的成员，能够正确地格式化实验室报告。记住，有的成员可能擅长好几个项目，在团队中可能承担多种角色和责任，但每个人都必须做出贡献。</a:t>
            </a:r>
          </a:p>
          <a:p>
            <a:pPr marL="0" indent="0">
              <a:buNone/>
            </a:pPr>
            <a:endParaRPr lang="zh-CN" altLang="en-US" sz="2400" dirty="0">
              <a:effectLst/>
              <a:latin typeface="Calibri" panose="020F0502020204030204" pitchFamily="34" charset="0"/>
              <a:ea typeface="DengXian" panose="02010600030101010101" pitchFamily="2" charset="-122"/>
              <a:cs typeface="Calibri" panose="020F0502020204030204" pitchFamily="34"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5</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Mini Jet Pre Lab Report</a:t>
            </a:r>
            <a:endParaRPr lang="en-US" dirty="0"/>
          </a:p>
        </p:txBody>
      </p:sp>
    </p:spTree>
    <p:extLst>
      <p:ext uri="{BB962C8B-B14F-4D97-AF65-F5344CB8AC3E}">
        <p14:creationId xmlns:p14="http://schemas.microsoft.com/office/powerpoint/2010/main" val="1821258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p:txBody>
          <a:bodyPr anchor="ctr">
            <a:noAutofit/>
          </a:bodyPr>
          <a:lstStyle/>
          <a:p>
            <a:pPr marL="0" indent="0" algn="ctr">
              <a:buNone/>
            </a:pPr>
            <a:r>
              <a:rPr lang="en-CA" sz="48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Task</a:t>
            </a:r>
          </a:p>
          <a:p>
            <a:pPr marL="0" indent="0" algn="ctr">
              <a:buNone/>
            </a:pPr>
            <a:r>
              <a:rPr lang="en-CA" altLang="zh-CN" sz="3600" dirty="0">
                <a:latin typeface="Calibri" panose="020F0502020204030204" pitchFamily="34" charset="0"/>
                <a:ea typeface="DengXian" panose="02010600030101010101" pitchFamily="2" charset="-122"/>
                <a:cs typeface="Calibri" panose="020F0502020204030204" pitchFamily="34" charset="0"/>
              </a:rPr>
              <a:t>Select your group members.</a:t>
            </a:r>
          </a:p>
          <a:p>
            <a:pPr marL="0" indent="0" algn="ctr">
              <a:buNone/>
            </a:pPr>
            <a:r>
              <a:rPr lang="zh-CN" altLang="en-US" sz="3600">
                <a:effectLst/>
                <a:latin typeface="Calibri" panose="020F0502020204030204" pitchFamily="34" charset="0"/>
                <a:ea typeface="DengXian" panose="02010600030101010101" pitchFamily="2" charset="-122"/>
                <a:cs typeface="Calibri" panose="020F0502020204030204" pitchFamily="34" charset="0"/>
              </a:rPr>
              <a:t>选择您的群成员。</a:t>
            </a:r>
            <a:endParaRPr lang="zh-CN" altLang="en-US" sz="3600" dirty="0">
              <a:effectLst/>
              <a:latin typeface="Calibri" panose="020F0502020204030204" pitchFamily="34" charset="0"/>
              <a:ea typeface="DengXian" panose="02010600030101010101" pitchFamily="2" charset="-122"/>
              <a:cs typeface="Calibri" panose="020F0502020204030204" pitchFamily="34"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6</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Mini Jet Pre Lab Report</a:t>
            </a:r>
            <a:endParaRPr lang="en-US" dirty="0"/>
          </a:p>
        </p:txBody>
      </p:sp>
    </p:spTree>
    <p:extLst>
      <p:ext uri="{BB962C8B-B14F-4D97-AF65-F5344CB8AC3E}">
        <p14:creationId xmlns:p14="http://schemas.microsoft.com/office/powerpoint/2010/main" val="101467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a:xfrm>
            <a:off x="838200" y="1202267"/>
            <a:ext cx="10515600" cy="2181330"/>
          </a:xfrm>
        </p:spPr>
        <p:txBody>
          <a:bodyPr anchor="t">
            <a:noAutofit/>
          </a:bodyPr>
          <a:lstStyle/>
          <a:p>
            <a:pPr marL="342900" lvl="0" indent="-342900">
              <a:buFont typeface="+mj-lt"/>
              <a:buAutoNum type="arabicParenR"/>
            </a:pPr>
            <a:r>
              <a:rPr lang="en-CA" dirty="0">
                <a:effectLst/>
                <a:latin typeface="Calibri" panose="020F0502020204030204" pitchFamily="34" charset="0"/>
                <a:ea typeface="DengXian" panose="02010600030101010101" pitchFamily="2" charset="-122"/>
                <a:cs typeface="Calibri" panose="020F0502020204030204" pitchFamily="34" charset="0"/>
              </a:rPr>
              <a:t>Start by analyzing each of the </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‘mini jets’</a:t>
            </a:r>
            <a:r>
              <a:rPr lang="en-CA" dirty="0">
                <a:solidFill>
                  <a:srgbClr val="A11D2B"/>
                </a:solidFill>
                <a:effectLst/>
                <a:latin typeface="Calibri" panose="020F0502020204030204" pitchFamily="34" charset="0"/>
                <a:ea typeface="DengXian" panose="02010600030101010101" pitchFamily="2" charset="-122"/>
                <a:cs typeface="Calibri" panose="020F0502020204030204" pitchFamily="34" charset="0"/>
              </a:rPr>
              <a:t> </a:t>
            </a:r>
            <a:r>
              <a:rPr lang="en-CA" dirty="0">
                <a:effectLst/>
                <a:latin typeface="Calibri" panose="020F0502020204030204" pitchFamily="34" charset="0"/>
                <a:ea typeface="DengXian" panose="02010600030101010101" pitchFamily="2" charset="-122"/>
                <a:cs typeface="Calibri" panose="020F0502020204030204" pitchFamily="34" charset="0"/>
              </a:rPr>
              <a:t>that everyone in your group has built. Identify the </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‘pros’</a:t>
            </a:r>
            <a:r>
              <a:rPr lang="en-CA" dirty="0">
                <a:solidFill>
                  <a:srgbClr val="A11D2B"/>
                </a:solidFill>
                <a:effectLst/>
                <a:latin typeface="Calibri" panose="020F0502020204030204" pitchFamily="34" charset="0"/>
                <a:ea typeface="DengXian" panose="02010600030101010101" pitchFamily="2" charset="-122"/>
                <a:cs typeface="Calibri" panose="020F0502020204030204" pitchFamily="34" charset="0"/>
              </a:rPr>
              <a:t> </a:t>
            </a:r>
            <a:r>
              <a:rPr lang="en-CA" i="1" dirty="0">
                <a:effectLst/>
                <a:latin typeface="Calibri" panose="020F0502020204030204" pitchFamily="34" charset="0"/>
                <a:ea typeface="DengXian" panose="02010600030101010101" pitchFamily="2" charset="-122"/>
                <a:cs typeface="Calibri" panose="020F0502020204030204" pitchFamily="34" charset="0"/>
              </a:rPr>
              <a:t>(i.e., what is good)</a:t>
            </a:r>
            <a:r>
              <a:rPr lang="en-CA" dirty="0">
                <a:effectLst/>
                <a:latin typeface="Calibri" panose="020F0502020204030204" pitchFamily="34" charset="0"/>
                <a:ea typeface="DengXian" panose="02010600030101010101" pitchFamily="2" charset="-122"/>
                <a:cs typeface="Calibri" panose="020F0502020204030204" pitchFamily="34" charset="0"/>
              </a:rPr>
              <a:t>, and the </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‘cons’</a:t>
            </a:r>
            <a:r>
              <a:rPr lang="en-CA" dirty="0">
                <a:solidFill>
                  <a:srgbClr val="A11D2B"/>
                </a:solidFill>
                <a:effectLst/>
                <a:latin typeface="Calibri" panose="020F0502020204030204" pitchFamily="34" charset="0"/>
                <a:ea typeface="DengXian" panose="02010600030101010101" pitchFamily="2" charset="-122"/>
                <a:cs typeface="Calibri" panose="020F0502020204030204" pitchFamily="34" charset="0"/>
              </a:rPr>
              <a:t> </a:t>
            </a:r>
            <a:r>
              <a:rPr lang="en-CA" dirty="0">
                <a:effectLst/>
                <a:latin typeface="Calibri" panose="020F0502020204030204" pitchFamily="34" charset="0"/>
                <a:ea typeface="DengXian" panose="02010600030101010101" pitchFamily="2" charset="-122"/>
                <a:cs typeface="Calibri" panose="020F0502020204030204" pitchFamily="34" charset="0"/>
              </a:rPr>
              <a:t>(i.e., what is bad) about each plane. </a:t>
            </a:r>
            <a:br>
              <a:rPr lang="en-CA" dirty="0">
                <a:effectLst/>
                <a:latin typeface="Calibri" panose="020F0502020204030204" pitchFamily="34" charset="0"/>
                <a:ea typeface="DengXian" panose="02010600030101010101" pitchFamily="2" charset="-122"/>
                <a:cs typeface="Calibri" panose="020F0502020204030204" pitchFamily="34" charset="0"/>
              </a:rPr>
            </a:br>
            <a:r>
              <a:rPr lang="zh-CN" dirty="0">
                <a:effectLst/>
                <a:latin typeface="Calibri" panose="020F0502020204030204" pitchFamily="34" charset="0"/>
                <a:ea typeface="DengXian" panose="02010600030101010101" pitchFamily="2" charset="-122"/>
                <a:cs typeface="Calibri" panose="020F0502020204030204" pitchFamily="34" charset="0"/>
              </a:rPr>
              <a:t>首先分析每个小组成员制作的</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小型喷气机</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dirty="0">
                <a:effectLst/>
                <a:latin typeface="Calibri" panose="020F0502020204030204" pitchFamily="34" charset="0"/>
                <a:ea typeface="DengXian" panose="02010600030101010101" pitchFamily="2" charset="-122"/>
                <a:cs typeface="Calibri" panose="020F0502020204030204" pitchFamily="34" charset="0"/>
              </a:rPr>
              <a:t>的</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优点</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dirty="0">
                <a:effectLst/>
                <a:latin typeface="Calibri" panose="020F0502020204030204" pitchFamily="34" charset="0"/>
                <a:ea typeface="DengXian" panose="02010600030101010101" pitchFamily="2" charset="-122"/>
                <a:cs typeface="Calibri" panose="020F0502020204030204" pitchFamily="34" charset="0"/>
              </a:rPr>
              <a:t>（即，做的好的地方）和</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缺点</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dirty="0">
                <a:effectLst/>
                <a:latin typeface="Calibri" panose="020F0502020204030204" pitchFamily="34" charset="0"/>
                <a:ea typeface="DengXian" panose="02010600030101010101" pitchFamily="2" charset="-122"/>
                <a:cs typeface="Calibri" panose="020F0502020204030204" pitchFamily="34" charset="0"/>
              </a:rPr>
              <a:t>（即做的不好的地方）。</a:t>
            </a:r>
            <a:endParaRPr lang="en-CA"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7</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Mini Jet Pre Lab Report</a:t>
            </a:r>
            <a:endParaRPr lang="en-US" dirty="0"/>
          </a:p>
        </p:txBody>
      </p:sp>
      <p:graphicFrame>
        <p:nvGraphicFramePr>
          <p:cNvPr id="4" name="Table 3">
            <a:extLst>
              <a:ext uri="{FF2B5EF4-FFF2-40B4-BE49-F238E27FC236}">
                <a16:creationId xmlns:a16="http://schemas.microsoft.com/office/drawing/2014/main" id="{BC1AF652-6821-A93E-ACAF-8413F83847E5}"/>
              </a:ext>
            </a:extLst>
          </p:cNvPr>
          <p:cNvGraphicFramePr>
            <a:graphicFrameLocks noGrp="1"/>
          </p:cNvGraphicFramePr>
          <p:nvPr/>
        </p:nvGraphicFramePr>
        <p:xfrm>
          <a:off x="1109980" y="3383597"/>
          <a:ext cx="10243821" cy="2964218"/>
        </p:xfrm>
        <a:graphic>
          <a:graphicData uri="http://schemas.openxmlformats.org/drawingml/2006/table">
            <a:tbl>
              <a:tblPr firstRow="1" firstCol="1" bandRow="1">
                <a:tableStyleId>{073A0DAA-6AF3-43AB-8588-CEC1D06C72B9}</a:tableStyleId>
              </a:tblPr>
              <a:tblGrid>
                <a:gridCol w="1123296">
                  <a:extLst>
                    <a:ext uri="{9D8B030D-6E8A-4147-A177-3AD203B41FA5}">
                      <a16:colId xmlns:a16="http://schemas.microsoft.com/office/drawing/2014/main" val="1346396247"/>
                    </a:ext>
                  </a:extLst>
                </a:gridCol>
                <a:gridCol w="3061777">
                  <a:extLst>
                    <a:ext uri="{9D8B030D-6E8A-4147-A177-3AD203B41FA5}">
                      <a16:colId xmlns:a16="http://schemas.microsoft.com/office/drawing/2014/main" val="1959462374"/>
                    </a:ext>
                  </a:extLst>
                </a:gridCol>
                <a:gridCol w="3061777">
                  <a:extLst>
                    <a:ext uri="{9D8B030D-6E8A-4147-A177-3AD203B41FA5}">
                      <a16:colId xmlns:a16="http://schemas.microsoft.com/office/drawing/2014/main" val="4226021029"/>
                    </a:ext>
                  </a:extLst>
                </a:gridCol>
                <a:gridCol w="2996971">
                  <a:extLst>
                    <a:ext uri="{9D8B030D-6E8A-4147-A177-3AD203B41FA5}">
                      <a16:colId xmlns:a16="http://schemas.microsoft.com/office/drawing/2014/main" val="1849337808"/>
                    </a:ext>
                  </a:extLst>
                </a:gridCol>
              </a:tblGrid>
              <a:tr h="632803">
                <a:tc>
                  <a:txBody>
                    <a:bodyPr/>
                    <a:lstStyle/>
                    <a:p>
                      <a:pPr algn="ctr"/>
                      <a:r>
                        <a:rPr lang="en-CA" sz="1800">
                          <a:effectLst/>
                        </a:rPr>
                        <a:t> </a:t>
                      </a:r>
                      <a:endParaRPr lang="en-CA"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r>
                        <a:rPr lang="en-CA" sz="1800" dirty="0">
                          <a:effectLst/>
                        </a:rPr>
                        <a:t>Group Member A</a:t>
                      </a:r>
                      <a:br>
                        <a:rPr lang="en-CA" sz="1800" dirty="0">
                          <a:effectLst/>
                        </a:rPr>
                      </a:br>
                      <a:r>
                        <a:rPr lang="zh-CN" sz="1800" dirty="0">
                          <a:effectLst/>
                        </a:rPr>
                        <a:t>集团成员</a:t>
                      </a:r>
                      <a:r>
                        <a:rPr lang="en-CA" sz="1800" dirty="0">
                          <a:effectLst/>
                        </a:rPr>
                        <a:t>A</a:t>
                      </a:r>
                      <a:endParaRPr lang="en-CA"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r>
                        <a:rPr lang="en-CA" sz="1800" dirty="0">
                          <a:effectLst/>
                        </a:rPr>
                        <a:t>Group Member B</a:t>
                      </a:r>
                      <a:br>
                        <a:rPr lang="en-CA" sz="1800" dirty="0">
                          <a:effectLst/>
                        </a:rPr>
                      </a:br>
                      <a:r>
                        <a:rPr lang="zh-CN" sz="1800" dirty="0">
                          <a:effectLst/>
                        </a:rPr>
                        <a:t>集团成员</a:t>
                      </a:r>
                      <a:r>
                        <a:rPr lang="en-CA" sz="1800" dirty="0">
                          <a:effectLst/>
                        </a:rPr>
                        <a:t>B</a:t>
                      </a:r>
                      <a:endParaRPr lang="en-CA"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r>
                        <a:rPr lang="en-CA" sz="1800" dirty="0">
                          <a:effectLst/>
                        </a:rPr>
                        <a:t>Group Member C</a:t>
                      </a:r>
                      <a:br>
                        <a:rPr lang="en-CA" sz="1800" dirty="0">
                          <a:effectLst/>
                        </a:rPr>
                      </a:br>
                      <a:r>
                        <a:rPr lang="zh-CN" sz="1800" dirty="0">
                          <a:effectLst/>
                        </a:rPr>
                        <a:t>集团成员</a:t>
                      </a:r>
                      <a:r>
                        <a:rPr lang="en-CA" sz="1800" dirty="0">
                          <a:effectLst/>
                        </a:rPr>
                        <a:t>C</a:t>
                      </a:r>
                      <a:endParaRPr lang="en-CA"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82516100"/>
                  </a:ext>
                </a:extLst>
              </a:tr>
              <a:tr h="1239502">
                <a:tc>
                  <a:txBody>
                    <a:bodyPr/>
                    <a:lstStyle/>
                    <a:p>
                      <a:r>
                        <a:rPr lang="en-CA" sz="1800">
                          <a:effectLst/>
                        </a:rPr>
                        <a:t> </a:t>
                      </a:r>
                    </a:p>
                    <a:p>
                      <a:r>
                        <a:rPr lang="en-CA" sz="1800">
                          <a:effectLst/>
                        </a:rPr>
                        <a:t>Pros</a:t>
                      </a:r>
                      <a:br>
                        <a:rPr lang="en-CA" sz="1800">
                          <a:effectLst/>
                        </a:rPr>
                      </a:br>
                      <a:r>
                        <a:rPr lang="zh-CN" sz="1800">
                          <a:effectLst/>
                        </a:rPr>
                        <a:t>优点</a:t>
                      </a:r>
                      <a:endParaRPr lang="en-CA"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r>
                        <a:rPr lang="en-CA" sz="1200" dirty="0">
                          <a:effectLst/>
                        </a:rPr>
                        <a:t> </a:t>
                      </a:r>
                    </a:p>
                    <a:p>
                      <a:r>
                        <a:rPr lang="en-CA" sz="1200" dirty="0">
                          <a:effectLst/>
                        </a:rPr>
                        <a:t> </a:t>
                      </a:r>
                      <a:endParaRPr lang="en-CA" sz="12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endParaRPr lang="en-CA" sz="12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r>
                        <a:rPr lang="en-CA" sz="1200" dirty="0">
                          <a:effectLst/>
                        </a:rPr>
                        <a:t> </a:t>
                      </a:r>
                    </a:p>
                    <a:p>
                      <a:r>
                        <a:rPr lang="en-CA" sz="1200" dirty="0">
                          <a:effectLst/>
                        </a:rPr>
                        <a:t>  </a:t>
                      </a:r>
                      <a:endParaRPr lang="en-CA" sz="12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06319035"/>
                  </a:ext>
                </a:extLst>
              </a:tr>
              <a:tr h="1091913">
                <a:tc>
                  <a:txBody>
                    <a:bodyPr/>
                    <a:lstStyle/>
                    <a:p>
                      <a:r>
                        <a:rPr lang="en-CA" sz="1800" dirty="0">
                          <a:effectLst/>
                        </a:rPr>
                        <a:t> </a:t>
                      </a:r>
                    </a:p>
                    <a:p>
                      <a:r>
                        <a:rPr lang="en-CA" sz="1800" dirty="0">
                          <a:effectLst/>
                        </a:rPr>
                        <a:t>Cons</a:t>
                      </a:r>
                      <a:br>
                        <a:rPr lang="en-CA" sz="1800" dirty="0">
                          <a:effectLst/>
                        </a:rPr>
                      </a:br>
                      <a:r>
                        <a:rPr lang="zh-CN" sz="1800" dirty="0">
                          <a:effectLst/>
                        </a:rPr>
                        <a:t>缺点</a:t>
                      </a:r>
                      <a:endParaRPr lang="en-CA"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r>
                        <a:rPr lang="en-CA" sz="1200" dirty="0">
                          <a:effectLst/>
                        </a:rPr>
                        <a:t> </a:t>
                      </a:r>
                    </a:p>
                    <a:p>
                      <a:r>
                        <a:rPr lang="en-CA" sz="1200" dirty="0">
                          <a:effectLst/>
                        </a:rPr>
                        <a:t>  </a:t>
                      </a:r>
                      <a:endParaRPr lang="en-CA" sz="12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r>
                        <a:rPr lang="en-CA" sz="1200" dirty="0">
                          <a:effectLst/>
                        </a:rPr>
                        <a:t>  </a:t>
                      </a:r>
                      <a:endParaRPr lang="en-CA" sz="12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r>
                        <a:rPr lang="en-CA" sz="1200" dirty="0">
                          <a:effectLst/>
                        </a:rPr>
                        <a:t> </a:t>
                      </a:r>
                    </a:p>
                    <a:p>
                      <a:r>
                        <a:rPr lang="en-CA" sz="1200" dirty="0">
                          <a:effectLst/>
                        </a:rPr>
                        <a:t>  </a:t>
                      </a:r>
                      <a:endParaRPr lang="en-CA" sz="12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36043584"/>
                  </a:ext>
                </a:extLst>
              </a:tr>
            </a:tbl>
          </a:graphicData>
        </a:graphic>
      </p:graphicFrame>
    </p:spTree>
    <p:extLst>
      <p:ext uri="{BB962C8B-B14F-4D97-AF65-F5344CB8AC3E}">
        <p14:creationId xmlns:p14="http://schemas.microsoft.com/office/powerpoint/2010/main" val="182323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29BD640-0B00-A9DF-F8F2-9EDA8E207FB5}"/>
              </a:ext>
            </a:extLst>
          </p:cNvPr>
          <p:cNvSpPr>
            <a:spLocks noGrp="1"/>
          </p:cNvSpPr>
          <p:nvPr>
            <p:ph idx="1"/>
          </p:nvPr>
        </p:nvSpPr>
        <p:spPr/>
        <p:txBody>
          <a:bodyPr>
            <a:normAutofit/>
          </a:bodyPr>
          <a:lstStyle/>
          <a:p>
            <a:pPr marL="514350" lvl="0" indent="-514350">
              <a:buFont typeface="+mj-lt"/>
              <a:buAutoNum type="arabicParenR" startAt="2"/>
            </a:pPr>
            <a:r>
              <a:rPr lang="en-CA" dirty="0">
                <a:effectLst/>
                <a:latin typeface="Calibri" panose="020F0502020204030204" pitchFamily="34" charset="0"/>
                <a:ea typeface="DengXian" panose="02010600030101010101" pitchFamily="2" charset="-122"/>
                <a:cs typeface="Calibri" panose="020F0502020204030204" pitchFamily="34" charset="0"/>
              </a:rPr>
              <a:t>Which </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‘mini jet’</a:t>
            </a:r>
            <a:r>
              <a:rPr lang="en-CA"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 </a:t>
            </a:r>
            <a:r>
              <a:rPr lang="en-CA" dirty="0">
                <a:effectLst/>
                <a:latin typeface="Calibri" panose="020F0502020204030204" pitchFamily="34" charset="0"/>
                <a:ea typeface="DengXian" panose="02010600030101010101" pitchFamily="2" charset="-122"/>
                <a:cs typeface="Calibri" panose="020F0502020204030204" pitchFamily="34" charset="0"/>
              </a:rPr>
              <a:t>will your group use for this experiment? </a:t>
            </a:r>
            <a:br>
              <a:rPr lang="en-CA" dirty="0">
                <a:effectLst/>
                <a:latin typeface="Calibri" panose="020F0502020204030204" pitchFamily="34" charset="0"/>
                <a:ea typeface="DengXian" panose="02010600030101010101" pitchFamily="2" charset="-122"/>
                <a:cs typeface="Calibri" panose="020F0502020204030204" pitchFamily="34" charset="0"/>
              </a:rPr>
            </a:br>
            <a:r>
              <a:rPr lang="zh-CN" dirty="0">
                <a:effectLst/>
                <a:latin typeface="Calibri" panose="020F0502020204030204" pitchFamily="34" charset="0"/>
                <a:ea typeface="DengXian" panose="02010600030101010101" pitchFamily="2" charset="-122"/>
                <a:cs typeface="Calibri" panose="020F0502020204030204" pitchFamily="34" charset="0"/>
              </a:rPr>
              <a:t>你的团队将使用谁的</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迷你喷气机</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dirty="0">
                <a:effectLst/>
                <a:latin typeface="Calibri" panose="020F0502020204030204" pitchFamily="34" charset="0"/>
                <a:ea typeface="DengXian" panose="02010600030101010101" pitchFamily="2" charset="-122"/>
                <a:cs typeface="Calibri" panose="020F0502020204030204" pitchFamily="34" charset="0"/>
              </a:rPr>
              <a:t>进行实验？</a:t>
            </a:r>
            <a:br>
              <a:rPr lang="en-CA" dirty="0">
                <a:effectLst/>
                <a:latin typeface="Calibri" panose="020F0502020204030204" pitchFamily="34" charset="0"/>
                <a:ea typeface="DengXian" panose="02010600030101010101" pitchFamily="2" charset="-122"/>
                <a:cs typeface="Calibri" panose="020F0502020204030204" pitchFamily="34" charset="0"/>
              </a:rPr>
            </a:br>
            <a:br>
              <a:rPr lang="en-CA" dirty="0">
                <a:effectLst/>
                <a:latin typeface="Calibri" panose="020F0502020204030204" pitchFamily="34" charset="0"/>
                <a:ea typeface="DengXian" panose="02010600030101010101" pitchFamily="2" charset="-122"/>
                <a:cs typeface="Calibri" panose="020F0502020204030204" pitchFamily="34" charset="0"/>
              </a:rPr>
            </a:br>
            <a:endParaRPr lang="en-CA"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mj-lt"/>
              <a:buAutoNum type="arabicParenR" startAt="2"/>
            </a:pPr>
            <a:r>
              <a:rPr lang="en-CA" dirty="0">
                <a:effectLst/>
                <a:latin typeface="Calibri" panose="020F0502020204030204" pitchFamily="34" charset="0"/>
                <a:ea typeface="DengXian" panose="02010600030101010101" pitchFamily="2" charset="-122"/>
                <a:cs typeface="Calibri" panose="020F0502020204030204" pitchFamily="34" charset="0"/>
              </a:rPr>
              <a:t>How did you decide to use this model plane instead of one of the others? Has it been built better? Is it stronger? Is it more aerodynamic? Has it been balanced more effectively?</a:t>
            </a:r>
            <a:br>
              <a:rPr lang="en-CA" dirty="0">
                <a:effectLst/>
                <a:latin typeface="Calibri" panose="020F0502020204030204" pitchFamily="34" charset="0"/>
                <a:ea typeface="DengXian" panose="02010600030101010101" pitchFamily="2" charset="-122"/>
                <a:cs typeface="Calibri" panose="020F0502020204030204" pitchFamily="34" charset="0"/>
              </a:rPr>
            </a:br>
            <a:r>
              <a:rPr lang="zh-CN" dirty="0">
                <a:effectLst/>
                <a:latin typeface="Calibri" panose="020F0502020204030204" pitchFamily="34" charset="0"/>
                <a:ea typeface="DengXian" panose="02010600030101010101" pitchFamily="2" charset="-122"/>
                <a:cs typeface="Calibri" panose="020F0502020204030204" pitchFamily="34" charset="0"/>
              </a:rPr>
              <a:t>你们为什么决定使用这架模型飞机而不是其他的？因为它建造得更好？更牢固？更符合空气动力学？更有效的平衡？</a:t>
            </a:r>
            <a:endParaRPr lang="en-CA"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8</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Mini Jet Pre Lab Report</a:t>
            </a:r>
            <a:endParaRPr lang="en-US" dirty="0"/>
          </a:p>
        </p:txBody>
      </p:sp>
    </p:spTree>
    <p:extLst>
      <p:ext uri="{BB962C8B-B14F-4D97-AF65-F5344CB8AC3E}">
        <p14:creationId xmlns:p14="http://schemas.microsoft.com/office/powerpoint/2010/main" val="400914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29BD640-0B00-A9DF-F8F2-9EDA8E207FB5}"/>
              </a:ext>
            </a:extLst>
          </p:cNvPr>
          <p:cNvSpPr>
            <a:spLocks noGrp="1"/>
          </p:cNvSpPr>
          <p:nvPr>
            <p:ph idx="1"/>
          </p:nvPr>
        </p:nvSpPr>
        <p:spPr/>
        <p:txBody>
          <a:bodyPr>
            <a:normAutofit/>
          </a:bodyPr>
          <a:lstStyle/>
          <a:p>
            <a:pPr marL="514350" lvl="0" indent="-514350">
              <a:buFont typeface="+mj-lt"/>
              <a:buAutoNum type="arabicParenR" startAt="2"/>
            </a:pPr>
            <a:r>
              <a:rPr lang="en-CA" dirty="0">
                <a:effectLst/>
                <a:latin typeface="Calibri" panose="020F0502020204030204" pitchFamily="34" charset="0"/>
                <a:ea typeface="DengXian" panose="02010600030101010101" pitchFamily="2" charset="-122"/>
                <a:cs typeface="Calibri" panose="020F0502020204030204" pitchFamily="34" charset="0"/>
              </a:rPr>
              <a:t>Which </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‘mini jet’</a:t>
            </a:r>
            <a:r>
              <a:rPr lang="en-CA" dirty="0">
                <a:solidFill>
                  <a:srgbClr val="A11D2B"/>
                </a:solidFill>
                <a:effectLst/>
                <a:latin typeface="Calibri" panose="020F0502020204030204" pitchFamily="34" charset="0"/>
                <a:ea typeface="DengXian" panose="02010600030101010101" pitchFamily="2" charset="-122"/>
                <a:cs typeface="Calibri" panose="020F0502020204030204" pitchFamily="34" charset="0"/>
              </a:rPr>
              <a:t> </a:t>
            </a:r>
            <a:r>
              <a:rPr lang="en-CA" dirty="0">
                <a:effectLst/>
                <a:latin typeface="Calibri" panose="020F0502020204030204" pitchFamily="34" charset="0"/>
                <a:ea typeface="DengXian" panose="02010600030101010101" pitchFamily="2" charset="-122"/>
                <a:cs typeface="Calibri" panose="020F0502020204030204" pitchFamily="34" charset="0"/>
              </a:rPr>
              <a:t>will your group use for this experiment? </a:t>
            </a:r>
            <a:br>
              <a:rPr lang="en-CA" dirty="0">
                <a:effectLst/>
                <a:latin typeface="Calibri" panose="020F0502020204030204" pitchFamily="34" charset="0"/>
                <a:ea typeface="DengXian" panose="02010600030101010101" pitchFamily="2" charset="-122"/>
                <a:cs typeface="Calibri" panose="020F0502020204030204" pitchFamily="34" charset="0"/>
              </a:rPr>
            </a:br>
            <a:r>
              <a:rPr lang="zh-CN" dirty="0">
                <a:effectLst/>
                <a:latin typeface="Calibri" panose="020F0502020204030204" pitchFamily="34" charset="0"/>
                <a:ea typeface="DengXian" panose="02010600030101010101" pitchFamily="2" charset="-122"/>
                <a:cs typeface="Calibri" panose="020F0502020204030204" pitchFamily="34" charset="0"/>
              </a:rPr>
              <a:t>你的团队将使用谁的</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迷你喷气机</a:t>
            </a:r>
            <a:r>
              <a:rPr lang="en-CA"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a:t>
            </a:r>
            <a:r>
              <a:rPr lang="zh-CN" dirty="0">
                <a:effectLst/>
                <a:latin typeface="Calibri" panose="020F0502020204030204" pitchFamily="34" charset="0"/>
                <a:ea typeface="DengXian" panose="02010600030101010101" pitchFamily="2" charset="-122"/>
                <a:cs typeface="Calibri" panose="020F0502020204030204" pitchFamily="34" charset="0"/>
              </a:rPr>
              <a:t>进行实验？</a:t>
            </a:r>
            <a:br>
              <a:rPr lang="en-CA" dirty="0">
                <a:effectLst/>
                <a:latin typeface="Calibri" panose="020F0502020204030204" pitchFamily="34" charset="0"/>
                <a:ea typeface="DengXian" panose="02010600030101010101" pitchFamily="2" charset="-122"/>
                <a:cs typeface="Calibri" panose="020F0502020204030204" pitchFamily="34" charset="0"/>
              </a:rPr>
            </a:br>
            <a:br>
              <a:rPr lang="en-CA" dirty="0">
                <a:effectLst/>
                <a:latin typeface="Calibri" panose="020F0502020204030204" pitchFamily="34" charset="0"/>
                <a:ea typeface="DengXian" panose="02010600030101010101" pitchFamily="2" charset="-122"/>
                <a:cs typeface="Calibri" panose="020F0502020204030204" pitchFamily="34" charset="0"/>
              </a:rPr>
            </a:br>
            <a:endParaRPr lang="en-CA"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mj-lt"/>
              <a:buAutoNum type="arabicParenR" startAt="2"/>
            </a:pPr>
            <a:r>
              <a:rPr lang="en-CA" dirty="0">
                <a:effectLst/>
                <a:latin typeface="Calibri" panose="020F0502020204030204" pitchFamily="34" charset="0"/>
                <a:ea typeface="DengXian" panose="02010600030101010101" pitchFamily="2" charset="-122"/>
                <a:cs typeface="Calibri" panose="020F0502020204030204" pitchFamily="34" charset="0"/>
              </a:rPr>
              <a:t>How did you decide to use this model plane instead of one of the others? Has it been built better? Is it stronger? Is it more aerodynamic? Has it been balanced more effectively?</a:t>
            </a:r>
            <a:br>
              <a:rPr lang="en-CA" dirty="0">
                <a:effectLst/>
                <a:latin typeface="Calibri" panose="020F0502020204030204" pitchFamily="34" charset="0"/>
                <a:ea typeface="DengXian" panose="02010600030101010101" pitchFamily="2" charset="-122"/>
                <a:cs typeface="Calibri" panose="020F0502020204030204" pitchFamily="34" charset="0"/>
              </a:rPr>
            </a:br>
            <a:r>
              <a:rPr lang="zh-CN" dirty="0">
                <a:effectLst/>
                <a:latin typeface="Calibri" panose="020F0502020204030204" pitchFamily="34" charset="0"/>
                <a:ea typeface="DengXian" panose="02010600030101010101" pitchFamily="2" charset="-122"/>
                <a:cs typeface="Calibri" panose="020F0502020204030204" pitchFamily="34" charset="0"/>
              </a:rPr>
              <a:t>你们为什么决定使用这架模型飞机而不是其他的？因为它建造得更好？更牢固？更符合空气动力学？更有效的平衡？</a:t>
            </a:r>
            <a:endParaRPr lang="en-CA"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9</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Mini Jet Pre Lab Report</a:t>
            </a:r>
            <a:endParaRPr lang="en-US" dirty="0"/>
          </a:p>
        </p:txBody>
      </p:sp>
    </p:spTree>
    <p:extLst>
      <p:ext uri="{BB962C8B-B14F-4D97-AF65-F5344CB8AC3E}">
        <p14:creationId xmlns:p14="http://schemas.microsoft.com/office/powerpoint/2010/main" val="2129874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1673</Words>
  <Application>Microsoft Office PowerPoint</Application>
  <PresentationFormat>Widescreen</PresentationFormat>
  <Paragraphs>108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Calibri Light</vt:lpstr>
      <vt:lpstr>Office Theme</vt:lpstr>
      <vt:lpstr>September STEM Symposium</vt:lpstr>
      <vt:lpstr>Learning Objectives</vt:lpstr>
      <vt:lpstr>Mini Jet Pre Lab Report</vt:lpstr>
      <vt:lpstr>Mini Jet Pre Lab Report</vt:lpstr>
      <vt:lpstr>Mini Jet Pre Lab Report</vt:lpstr>
      <vt:lpstr>Mini Jet Pre Lab Report</vt:lpstr>
      <vt:lpstr>Mini Jet Pre Lab Report</vt:lpstr>
      <vt:lpstr>Mini Jet Pre Lab Report</vt:lpstr>
      <vt:lpstr>Mini Jet Pre Lab Report</vt:lpstr>
      <vt:lpstr>Mini Jet Pre Lab Report</vt:lpstr>
      <vt:lpstr>Mini Jet Pre Lab Report</vt:lpstr>
      <vt:lpstr>Mini Jet Pre Lab Report</vt:lpstr>
      <vt:lpstr>Mini Jet Pre Lab Report</vt:lpstr>
      <vt:lpstr>Mini Jet Pre Lab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Campbell</dc:creator>
  <cp:lastModifiedBy>Silva Bayramian</cp:lastModifiedBy>
  <cp:revision>11</cp:revision>
  <dcterms:created xsi:type="dcterms:W3CDTF">2021-06-10T00:34:57Z</dcterms:created>
  <dcterms:modified xsi:type="dcterms:W3CDTF">2023-09-18T03:56:59Z</dcterms:modified>
</cp:coreProperties>
</file>